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Horizon" charset="1" panose="02000500000000000000"/>
      <p:regular r:id="rId14"/>
    </p:embeddedFont>
    <p:embeddedFont>
      <p:font typeface="TT Prosto Sans" charset="1" panose="02000503040000020003"/>
      <p:regular r:id="rId15"/>
    </p:embeddedFont>
    <p:embeddedFont>
      <p:font typeface="TT Prosto Sans Bold" charset="1" panose="02000805050000020003"/>
      <p:regular r:id="rId16"/>
    </p:embeddedFont>
    <p:embeddedFont>
      <p:font typeface="TT Prosto Sans Italics" charset="1" panose="02000503020000090003"/>
      <p:regular r:id="rId17"/>
    </p:embeddedFont>
    <p:embeddedFont>
      <p:font typeface="TT Prosto Sans Bold Italics" charset="1" panose="02000805020000090003"/>
      <p:regular r:id="rId18"/>
    </p:embeddedFont>
    <p:embeddedFont>
      <p:font typeface="Beautifully Delicious Sans" charset="1" panose="00000507000000000000"/>
      <p:regular r:id="rId19"/>
    </p:embeddedFont>
    <p:embeddedFont>
      <p:font typeface="Beautifully Delicious Sans Bold" charset="1" panose="00000807000000000000"/>
      <p:regular r:id="rId20"/>
    </p:embeddedFont>
    <p:embeddedFont>
      <p:font typeface="Beautifully Delicious Sans Thin" charset="1" panose="00000207000000000000"/>
      <p:regular r:id="rId21"/>
    </p:embeddedFont>
    <p:embeddedFont>
      <p:font typeface="Beautifully Delicious Sans Heavy" charset="1" panose="00000A07000000000000"/>
      <p:regular r:id="rId22"/>
    </p:embeddedFont>
    <p:embeddedFont>
      <p:font typeface="Agrandir" charset="1" panose="00000500000000000000"/>
      <p:regular r:id="rId23"/>
    </p:embeddedFont>
    <p:embeddedFont>
      <p:font typeface="Agrandir Bold" charset="1" panose="00000800000000000000"/>
      <p:regular r:id="rId24"/>
    </p:embeddedFont>
    <p:embeddedFont>
      <p:font typeface="Agrandir Italics" charset="1" panose="00000500000000000000"/>
      <p:regular r:id="rId25"/>
    </p:embeddedFont>
    <p:embeddedFont>
      <p:font typeface="Agrandir Bold Italics" charset="1" panose="00000800000000000000"/>
      <p:regular r:id="rId26"/>
    </p:embeddedFont>
    <p:embeddedFont>
      <p:font typeface="Agrandir Thin" charset="1" panose="00000200000000000000"/>
      <p:regular r:id="rId27"/>
    </p:embeddedFont>
    <p:embeddedFont>
      <p:font typeface="Agrandir Thin Italics" charset="1" panose="00000200000000000000"/>
      <p:regular r:id="rId28"/>
    </p:embeddedFont>
    <p:embeddedFont>
      <p:font typeface="Agrandir Medium" charset="1" panose="00000600000000000000"/>
      <p:regular r:id="rId29"/>
    </p:embeddedFont>
    <p:embeddedFont>
      <p:font typeface="Agrandir Medium Italics" charset="1" panose="00000600000000000000"/>
      <p:regular r:id="rId30"/>
    </p:embeddedFont>
    <p:embeddedFont>
      <p:font typeface="Agrandir Ultra-Bold" charset="1" panose="00000A00000000000000"/>
      <p:regular r:id="rId31"/>
    </p:embeddedFont>
    <p:embeddedFont>
      <p:font typeface="Agrandir Ultra-Bold Italics" charset="1" panose="00000A00000000000000"/>
      <p:regular r:id="rId32"/>
    </p:embeddedFont>
    <p:embeddedFont>
      <p:font typeface="Agrandir Heavy" charset="1" panose="00000900000000000000"/>
      <p:regular r:id="rId33"/>
    </p:embeddedFont>
    <p:embeddedFont>
      <p:font typeface="Agrandir Heavy Italics" charset="1" panose="000009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https://glints.com/id/lowongan/proses-peran-software-development/#.X2ng1mgzbb0" TargetMode="External" Type="http://schemas.openxmlformats.org/officeDocument/2006/relationships/hyperlink"/><Relationship Id="rId5" Target="https://glints.com/id/lowongan/system-integration-testing-sit-adalah/#.X59JL1MzZQI" TargetMode="External" Type="http://schemas.openxmlformats.org/officeDocument/2006/relationships/hyperlink"/><Relationship Id="rId6" Target="https://smartbear.com/learn/automated-testing/what-is-unit-testing/"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slide8.xml" Type="http://schemas.openxmlformats.org/officeDocument/2006/relationships/slid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238707"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15835270" y="8793669"/>
            <a:ext cx="1424030" cy="523496"/>
            <a:chOff x="0" y="0"/>
            <a:chExt cx="1345399" cy="494590"/>
          </a:xfrm>
        </p:grpSpPr>
        <p:sp>
          <p:nvSpPr>
            <p:cNvPr name="Freeform 6" id="6"/>
            <p:cNvSpPr/>
            <p:nvPr/>
          </p:nvSpPr>
          <p:spPr>
            <a:xfrm flipH="false" flipV="false" rot="0">
              <a:off x="0" y="0"/>
              <a:ext cx="1345399" cy="494590"/>
            </a:xfrm>
            <a:custGeom>
              <a:avLst/>
              <a:gdLst/>
              <a:ahLst/>
              <a:cxnLst/>
              <a:rect r="r" b="b" t="t" l="l"/>
              <a:pathLst>
                <a:path h="494590" w="1345399">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sp>
        <p:sp>
          <p:nvSpPr>
            <p:cNvPr name="TextBox 7" id="7"/>
            <p:cNvSpPr txBox="true"/>
            <p:nvPr/>
          </p:nvSpPr>
          <p:spPr>
            <a:xfrm>
              <a:off x="0" y="-38100"/>
              <a:ext cx="1345399" cy="532690"/>
            </a:xfrm>
            <a:prstGeom prst="rect">
              <a:avLst/>
            </a:prstGeom>
          </p:spPr>
          <p:txBody>
            <a:bodyPr anchor="ctr" rtlCol="false" tIns="39101" lIns="39101" bIns="39101" rIns="39101"/>
            <a:lstStyle/>
            <a:p>
              <a:pPr algn="ctr">
                <a:lnSpc>
                  <a:spcPts val="1439"/>
                </a:lnSpc>
              </a:pPr>
            </a:p>
          </p:txBody>
        </p:sp>
      </p:grpSp>
      <p:sp>
        <p:nvSpPr>
          <p:cNvPr name="Freeform 8" id="8"/>
          <p:cNvSpPr/>
          <p:nvPr/>
        </p:nvSpPr>
        <p:spPr>
          <a:xfrm flipH="false" flipV="false" rot="5400000">
            <a:off x="16392461" y="8787639"/>
            <a:ext cx="309649" cy="535557"/>
          </a:xfrm>
          <a:custGeom>
            <a:avLst/>
            <a:gdLst/>
            <a:ahLst/>
            <a:cxnLst/>
            <a:rect r="r" b="b" t="t" l="l"/>
            <a:pathLst>
              <a:path h="535557" w="309649">
                <a:moveTo>
                  <a:pt x="0" y="0"/>
                </a:moveTo>
                <a:lnTo>
                  <a:pt x="309649" y="0"/>
                </a:lnTo>
                <a:lnTo>
                  <a:pt x="309649" y="535556"/>
                </a:lnTo>
                <a:lnTo>
                  <a:pt x="0" y="535556"/>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28700" y="3609528"/>
            <a:ext cx="13925041" cy="2573655"/>
          </a:xfrm>
          <a:prstGeom prst="rect">
            <a:avLst/>
          </a:prstGeom>
        </p:spPr>
        <p:txBody>
          <a:bodyPr anchor="t" rtlCol="false" tIns="0" lIns="0" bIns="0" rIns="0">
            <a:spAutoFit/>
          </a:bodyPr>
          <a:lstStyle/>
          <a:p>
            <a:pPr algn="ctr">
              <a:lnSpc>
                <a:spcPts val="6719"/>
              </a:lnSpc>
            </a:pPr>
            <a:r>
              <a:rPr lang="en-US" sz="4800" spc="720">
                <a:solidFill>
                  <a:srgbClr val="FAF7F2"/>
                </a:solidFill>
                <a:latin typeface="Horizon"/>
              </a:rPr>
              <a:t>UTS</a:t>
            </a:r>
          </a:p>
          <a:p>
            <a:pPr algn="ctr">
              <a:lnSpc>
                <a:spcPts val="6719"/>
              </a:lnSpc>
              <a:spcBef>
                <a:spcPct val="0"/>
              </a:spcBef>
            </a:pPr>
            <a:r>
              <a:rPr lang="en-US" sz="4800" spc="720">
                <a:solidFill>
                  <a:srgbClr val="FAF7F2"/>
                </a:solidFill>
                <a:latin typeface="Horizon"/>
              </a:rPr>
              <a:t>TESTING DAN QA PERANGKAT LUNAK</a:t>
            </a:r>
          </a:p>
        </p:txBody>
      </p:sp>
      <p:sp>
        <p:nvSpPr>
          <p:cNvPr name="TextBox 10" id="10"/>
          <p:cNvSpPr txBox="true"/>
          <p:nvPr/>
        </p:nvSpPr>
        <p:spPr>
          <a:xfrm rot="0">
            <a:off x="11820779" y="981075"/>
            <a:ext cx="5438521" cy="316230"/>
          </a:xfrm>
          <a:prstGeom prst="rect">
            <a:avLst/>
          </a:prstGeom>
        </p:spPr>
        <p:txBody>
          <a:bodyPr anchor="t" rtlCol="false" tIns="0" lIns="0" bIns="0" rIns="0">
            <a:spAutoFit/>
          </a:bodyPr>
          <a:lstStyle/>
          <a:p>
            <a:pPr algn="r">
              <a:lnSpc>
                <a:spcPts val="2520"/>
              </a:lnSpc>
              <a:spcBef>
                <a:spcPct val="0"/>
              </a:spcBef>
            </a:pPr>
            <a:r>
              <a:rPr lang="en-US" sz="1800" spc="360">
                <a:solidFill>
                  <a:srgbClr val="FAF7F2"/>
                </a:solidFill>
                <a:latin typeface="Beautifully Delicious Sans Heavy"/>
              </a:rPr>
              <a:t>REALLYGREATSITE.COM</a:t>
            </a:r>
          </a:p>
        </p:txBody>
      </p:sp>
      <p:sp>
        <p:nvSpPr>
          <p:cNvPr name="TextBox 11" id="11"/>
          <p:cNvSpPr txBox="true"/>
          <p:nvPr/>
        </p:nvSpPr>
        <p:spPr>
          <a:xfrm rot="0">
            <a:off x="1028700" y="1249680"/>
            <a:ext cx="4712345" cy="944880"/>
          </a:xfrm>
          <a:prstGeom prst="rect">
            <a:avLst/>
          </a:prstGeom>
        </p:spPr>
        <p:txBody>
          <a:bodyPr anchor="t" rtlCol="false" tIns="0" lIns="0" bIns="0" rIns="0">
            <a:spAutoFit/>
          </a:bodyPr>
          <a:lstStyle/>
          <a:p>
            <a:pPr algn="ctr">
              <a:lnSpc>
                <a:spcPts val="2520"/>
              </a:lnSpc>
            </a:pPr>
            <a:r>
              <a:rPr lang="en-US" sz="1800" spc="360">
                <a:solidFill>
                  <a:srgbClr val="FAF7F2"/>
                </a:solidFill>
                <a:latin typeface="Beautifully Delicious Sans Heavy"/>
              </a:rPr>
              <a:t>NAMA  : ALVIN AR-RASYID</a:t>
            </a:r>
          </a:p>
          <a:p>
            <a:pPr>
              <a:lnSpc>
                <a:spcPts val="2520"/>
              </a:lnSpc>
            </a:pPr>
            <a:r>
              <a:rPr lang="en-US" sz="1800" spc="360">
                <a:solidFill>
                  <a:srgbClr val="FAF7F2"/>
                </a:solidFill>
                <a:latin typeface="Beautifully Delicious Sans Heavy"/>
              </a:rPr>
              <a:t>NIM    : 201011401787</a:t>
            </a:r>
          </a:p>
          <a:p>
            <a:pPr>
              <a:lnSpc>
                <a:spcPts val="2520"/>
              </a:lnSpc>
              <a:spcBef>
                <a:spcPct val="0"/>
              </a:spcBef>
            </a:pPr>
            <a:r>
              <a:rPr lang="en-US" sz="1800" spc="360">
                <a:solidFill>
                  <a:srgbClr val="FAF7F2"/>
                </a:solidFill>
                <a:latin typeface="Beautifully Delicious Sans Heavy"/>
              </a:rPr>
              <a:t>KELAS :07TPLE007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2413798" y="3271807"/>
            <a:ext cx="13925041" cy="1463674"/>
          </a:xfrm>
          <a:prstGeom prst="rect">
            <a:avLst/>
          </a:prstGeom>
        </p:spPr>
        <p:txBody>
          <a:bodyPr anchor="t" rtlCol="false" tIns="0" lIns="0" bIns="0" rIns="0">
            <a:spAutoFit/>
          </a:bodyPr>
          <a:lstStyle/>
          <a:p>
            <a:pPr algn="ctr">
              <a:lnSpc>
                <a:spcPts val="11200"/>
              </a:lnSpc>
              <a:spcBef>
                <a:spcPct val="0"/>
              </a:spcBef>
            </a:pPr>
            <a:r>
              <a:rPr lang="en-US" sz="8000" spc="1200">
                <a:solidFill>
                  <a:srgbClr val="FAF7F2"/>
                </a:solidFill>
                <a:latin typeface="Horizon"/>
              </a:rPr>
              <a:t>THANK YOU</a:t>
            </a:r>
          </a:p>
        </p:txBody>
      </p:sp>
      <p:sp>
        <p:nvSpPr>
          <p:cNvPr name="TextBox 6" id="6"/>
          <p:cNvSpPr txBox="true"/>
          <p:nvPr/>
        </p:nvSpPr>
        <p:spPr>
          <a:xfrm rot="0">
            <a:off x="1028700" y="8894012"/>
            <a:ext cx="6962521" cy="316230"/>
          </a:xfrm>
          <a:prstGeom prst="rect">
            <a:avLst/>
          </a:prstGeom>
        </p:spPr>
        <p:txBody>
          <a:bodyPr anchor="t" rtlCol="false" tIns="0" lIns="0" bIns="0" rIns="0">
            <a:spAutoFit/>
          </a:bodyPr>
          <a:lstStyle/>
          <a:p>
            <a:pPr>
              <a:lnSpc>
                <a:spcPts val="2520"/>
              </a:lnSpc>
              <a:spcBef>
                <a:spcPct val="0"/>
              </a:spcBef>
            </a:pPr>
            <a:r>
              <a:rPr lang="en-US" sz="1800" spc="360">
                <a:solidFill>
                  <a:srgbClr val="FAF7F2"/>
                </a:solidFill>
                <a:latin typeface="Beautifully Delicious Sans Heavy"/>
              </a:rPr>
              <a:t>BORCELLE</a:t>
            </a:r>
          </a:p>
        </p:txBody>
      </p:sp>
      <p:sp>
        <p:nvSpPr>
          <p:cNvPr name="TextBox 7" id="7"/>
          <p:cNvSpPr txBox="true"/>
          <p:nvPr/>
        </p:nvSpPr>
        <p:spPr>
          <a:xfrm rot="0">
            <a:off x="11820779" y="8894012"/>
            <a:ext cx="5438521" cy="316230"/>
          </a:xfrm>
          <a:prstGeom prst="rect">
            <a:avLst/>
          </a:prstGeom>
        </p:spPr>
        <p:txBody>
          <a:bodyPr anchor="t" rtlCol="false" tIns="0" lIns="0" bIns="0" rIns="0">
            <a:spAutoFit/>
          </a:bodyPr>
          <a:lstStyle/>
          <a:p>
            <a:pPr algn="r">
              <a:lnSpc>
                <a:spcPts val="2520"/>
              </a:lnSpc>
              <a:spcBef>
                <a:spcPct val="0"/>
              </a:spcBef>
            </a:pPr>
            <a:r>
              <a:rPr lang="en-US" sz="1800" spc="360">
                <a:solidFill>
                  <a:srgbClr val="FAF7F2"/>
                </a:solidFill>
                <a:latin typeface="Beautifully Delicious Sans Heavy"/>
              </a:rPr>
              <a:t>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sp>
        <p:nvSpPr>
          <p:cNvPr name="TextBox 5" id="5"/>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TABLE OF CONTENT</a:t>
            </a:r>
          </a:p>
        </p:txBody>
      </p:sp>
      <p:sp>
        <p:nvSpPr>
          <p:cNvPr name="TextBox 6" id="6"/>
          <p:cNvSpPr txBox="true"/>
          <p:nvPr/>
        </p:nvSpPr>
        <p:spPr>
          <a:xfrm rot="0">
            <a:off x="1751920" y="3972881"/>
            <a:ext cx="6080081" cy="4848216"/>
          </a:xfrm>
          <a:prstGeom prst="rect">
            <a:avLst/>
          </a:prstGeom>
        </p:spPr>
        <p:txBody>
          <a:bodyPr anchor="t" rtlCol="false" tIns="0" lIns="0" bIns="0" rIns="0">
            <a:spAutoFit/>
          </a:bodyPr>
          <a:lstStyle/>
          <a:p>
            <a:pPr marL="0" indent="0" lvl="0">
              <a:lnSpc>
                <a:spcPts val="5750"/>
              </a:lnSpc>
            </a:pPr>
            <a:r>
              <a:rPr lang="en-US" sz="2300" spc="345">
                <a:solidFill>
                  <a:srgbClr val="FAF7F2"/>
                </a:solidFill>
                <a:latin typeface="TT Prosto Sans"/>
              </a:rPr>
              <a:t>WHITE BOX</a:t>
            </a:r>
          </a:p>
          <a:p>
            <a:pPr marL="0" indent="0" lvl="0">
              <a:lnSpc>
                <a:spcPts val="5750"/>
              </a:lnSpc>
            </a:pPr>
            <a:r>
              <a:rPr lang="en-US" sz="2300" spc="345" u="none">
                <a:solidFill>
                  <a:srgbClr val="FAF7F2"/>
                </a:solidFill>
                <a:latin typeface="TT Prosto Sans"/>
              </a:rPr>
              <a:t>UNIT TEST</a:t>
            </a:r>
          </a:p>
          <a:p>
            <a:pPr marL="0" indent="0" lvl="0">
              <a:lnSpc>
                <a:spcPts val="5500"/>
              </a:lnSpc>
            </a:pPr>
            <a:r>
              <a:rPr lang="en-US" sz="2200" spc="330" u="none">
                <a:solidFill>
                  <a:srgbClr val="FAF7F2"/>
                </a:solidFill>
                <a:latin typeface="TT Prosto Sans"/>
              </a:rPr>
              <a:t>IMPLEMENTASI DENGAN PYTHON</a:t>
            </a:r>
          </a:p>
          <a:p>
            <a:pPr marL="0" indent="0" lvl="0">
              <a:lnSpc>
                <a:spcPts val="5500"/>
              </a:lnSpc>
            </a:pPr>
            <a:r>
              <a:rPr lang="en-US" sz="2200" spc="330" u="none">
                <a:solidFill>
                  <a:srgbClr val="FAF7F2"/>
                </a:solidFill>
                <a:latin typeface="TT Prosto Sans"/>
              </a:rPr>
              <a:t>CI/CD</a:t>
            </a:r>
          </a:p>
          <a:p>
            <a:pPr marL="0" indent="0" lvl="0">
              <a:lnSpc>
                <a:spcPts val="5500"/>
              </a:lnSpc>
            </a:pPr>
            <a:r>
              <a:rPr lang="en-US" sz="2200" spc="330" u="none">
                <a:solidFill>
                  <a:srgbClr val="FAF7F2"/>
                </a:solidFill>
                <a:latin typeface="TT Prosto Sans"/>
              </a:rPr>
              <a:t>CONTOH LANGKAH-LANGKAH KONFIGURASINYA UNTUK PROJECT PYTHON CI/CD.</a:t>
            </a:r>
          </a:p>
        </p:txBody>
      </p:sp>
      <p:sp>
        <p:nvSpPr>
          <p:cNvPr name="TextBox 7" id="7"/>
          <p:cNvSpPr txBox="true"/>
          <p:nvPr/>
        </p:nvSpPr>
        <p:spPr>
          <a:xfrm rot="0">
            <a:off x="9604135" y="3972881"/>
            <a:ext cx="5578762" cy="1363336"/>
          </a:xfrm>
          <a:prstGeom prst="rect">
            <a:avLst/>
          </a:prstGeom>
        </p:spPr>
        <p:txBody>
          <a:bodyPr anchor="t" rtlCol="false" tIns="0" lIns="0" bIns="0" rIns="0">
            <a:spAutoFit/>
          </a:bodyPr>
          <a:lstStyle/>
          <a:p>
            <a:pPr algn="just" marL="0" indent="0" lvl="0">
              <a:lnSpc>
                <a:spcPts val="5750"/>
              </a:lnSpc>
            </a:pPr>
            <a:r>
              <a:rPr lang="en-US" sz="2300" spc="345">
                <a:solidFill>
                  <a:srgbClr val="FAF7F2"/>
                </a:solidFill>
                <a:latin typeface="TT Prosto Sans"/>
              </a:rPr>
              <a:t>REFERENSI</a:t>
            </a:r>
          </a:p>
          <a:p>
            <a:pPr algn="just" marL="0" indent="0" lvl="0">
              <a:lnSpc>
                <a:spcPts val="5750"/>
              </a:lnSpc>
            </a:pPr>
          </a:p>
        </p:txBody>
      </p:sp>
      <p:sp>
        <p:nvSpPr>
          <p:cNvPr name="TextBox 8" id="8"/>
          <p:cNvSpPr txBox="true"/>
          <p:nvPr/>
        </p:nvSpPr>
        <p:spPr>
          <a:xfrm rot="0">
            <a:off x="1028700" y="3972881"/>
            <a:ext cx="923092" cy="3535036"/>
          </a:xfrm>
          <a:prstGeom prst="rect">
            <a:avLst/>
          </a:prstGeom>
        </p:spPr>
        <p:txBody>
          <a:bodyPr anchor="t" rtlCol="false" tIns="0" lIns="0" bIns="0" rIns="0">
            <a:spAutoFit/>
          </a:bodyPr>
          <a:lstStyle/>
          <a:p>
            <a:pPr algn="just" marL="0" indent="0" lvl="0">
              <a:lnSpc>
                <a:spcPts val="5750"/>
              </a:lnSpc>
            </a:pPr>
            <a:r>
              <a:rPr lang="en-US" sz="2300" spc="345" u="none">
                <a:solidFill>
                  <a:srgbClr val="FAF7F2"/>
                </a:solidFill>
                <a:latin typeface="TT Prosto Sans"/>
              </a:rPr>
              <a:t>03</a:t>
            </a:r>
          </a:p>
          <a:p>
            <a:pPr algn="just" marL="0" indent="0" lvl="0">
              <a:lnSpc>
                <a:spcPts val="5750"/>
              </a:lnSpc>
            </a:pPr>
            <a:r>
              <a:rPr lang="en-US" sz="2300" spc="345" u="none">
                <a:solidFill>
                  <a:srgbClr val="FAF7F2"/>
                </a:solidFill>
                <a:latin typeface="TT Prosto Sans"/>
              </a:rPr>
              <a:t>04</a:t>
            </a:r>
          </a:p>
          <a:p>
            <a:pPr algn="just" marL="0" indent="0" lvl="0">
              <a:lnSpc>
                <a:spcPts val="5750"/>
              </a:lnSpc>
            </a:pPr>
            <a:r>
              <a:rPr lang="en-US" sz="2300" spc="345" u="none">
                <a:solidFill>
                  <a:srgbClr val="FAF7F2"/>
                </a:solidFill>
                <a:latin typeface="TT Prosto Sans"/>
              </a:rPr>
              <a:t>05</a:t>
            </a:r>
          </a:p>
          <a:p>
            <a:pPr algn="just" marL="0" indent="0" lvl="0">
              <a:lnSpc>
                <a:spcPts val="5750"/>
              </a:lnSpc>
            </a:pPr>
            <a:r>
              <a:rPr lang="en-US" sz="2300" spc="345" u="none">
                <a:solidFill>
                  <a:srgbClr val="FAF7F2"/>
                </a:solidFill>
                <a:latin typeface="TT Prosto Sans"/>
              </a:rPr>
              <a:t>07</a:t>
            </a:r>
          </a:p>
          <a:p>
            <a:pPr algn="just" marL="0" indent="0" lvl="0">
              <a:lnSpc>
                <a:spcPts val="5750"/>
              </a:lnSpc>
            </a:pPr>
            <a:r>
              <a:rPr lang="en-US" sz="2300" spc="345" u="none">
                <a:solidFill>
                  <a:srgbClr val="FAF7F2"/>
                </a:solidFill>
                <a:latin typeface="TT Prosto Sans"/>
              </a:rPr>
              <a:t>08</a:t>
            </a:r>
          </a:p>
        </p:txBody>
      </p:sp>
      <p:sp>
        <p:nvSpPr>
          <p:cNvPr name="TextBox 9" id="9"/>
          <p:cNvSpPr txBox="true"/>
          <p:nvPr/>
        </p:nvSpPr>
        <p:spPr>
          <a:xfrm rot="0">
            <a:off x="8379597" y="3972881"/>
            <a:ext cx="923092" cy="1363336"/>
          </a:xfrm>
          <a:prstGeom prst="rect">
            <a:avLst/>
          </a:prstGeom>
        </p:spPr>
        <p:txBody>
          <a:bodyPr anchor="t" rtlCol="false" tIns="0" lIns="0" bIns="0" rIns="0">
            <a:spAutoFit/>
          </a:bodyPr>
          <a:lstStyle/>
          <a:p>
            <a:pPr algn="just" marL="0" indent="0" lvl="0">
              <a:lnSpc>
                <a:spcPts val="5750"/>
              </a:lnSpc>
            </a:pPr>
            <a:r>
              <a:rPr lang="en-US" sz="2300" spc="345" u="none">
                <a:solidFill>
                  <a:srgbClr val="FAF7F2"/>
                </a:solidFill>
                <a:latin typeface="TT Prosto Sans"/>
              </a:rPr>
              <a:t>09</a:t>
            </a:r>
          </a:p>
          <a:p>
            <a:pPr algn="just" marL="0" indent="0" lvl="0">
              <a:lnSpc>
                <a:spcPts val="5750"/>
              </a:lnSpc>
            </a:pPr>
          </a:p>
        </p:txBody>
      </p:sp>
      <p:grpSp>
        <p:nvGrpSpPr>
          <p:cNvPr name="Group 10" id="10"/>
          <p:cNvGrpSpPr/>
          <p:nvPr/>
        </p:nvGrpSpPr>
        <p:grpSpPr>
          <a:xfrm rot="0">
            <a:off x="15835270" y="8793669"/>
            <a:ext cx="1424030" cy="523496"/>
            <a:chOff x="0" y="0"/>
            <a:chExt cx="1345399" cy="494590"/>
          </a:xfrm>
        </p:grpSpPr>
        <p:sp>
          <p:nvSpPr>
            <p:cNvPr name="Freeform 11" id="11"/>
            <p:cNvSpPr/>
            <p:nvPr/>
          </p:nvSpPr>
          <p:spPr>
            <a:xfrm flipH="false" flipV="false" rot="0">
              <a:off x="0" y="0"/>
              <a:ext cx="1345399" cy="494590"/>
            </a:xfrm>
            <a:custGeom>
              <a:avLst/>
              <a:gdLst/>
              <a:ahLst/>
              <a:cxnLst/>
              <a:rect r="r" b="b" t="t" l="l"/>
              <a:pathLst>
                <a:path h="494590" w="1345399">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sp>
        <p:sp>
          <p:nvSpPr>
            <p:cNvPr name="TextBox 12" id="12"/>
            <p:cNvSpPr txBox="true"/>
            <p:nvPr/>
          </p:nvSpPr>
          <p:spPr>
            <a:xfrm>
              <a:off x="0" y="-38100"/>
              <a:ext cx="1345399" cy="532690"/>
            </a:xfrm>
            <a:prstGeom prst="rect">
              <a:avLst/>
            </a:prstGeom>
          </p:spPr>
          <p:txBody>
            <a:bodyPr anchor="ctr" rtlCol="false" tIns="39101" lIns="39101" bIns="39101" rIns="39101"/>
            <a:lstStyle/>
            <a:p>
              <a:pPr algn="ctr">
                <a:lnSpc>
                  <a:spcPts val="1439"/>
                </a:lnSpc>
              </a:pPr>
            </a:p>
          </p:txBody>
        </p:sp>
      </p:grpSp>
      <p:sp>
        <p:nvSpPr>
          <p:cNvPr name="TextBox 13" id="13"/>
          <p:cNvSpPr txBox="true"/>
          <p:nvPr/>
        </p:nvSpPr>
        <p:spPr>
          <a:xfrm rot="0">
            <a:off x="16065676" y="8873490"/>
            <a:ext cx="963219" cy="316230"/>
          </a:xfrm>
          <a:prstGeom prst="rect">
            <a:avLst/>
          </a:prstGeom>
        </p:spPr>
        <p:txBody>
          <a:bodyPr anchor="t" rtlCol="false" tIns="0" lIns="0" bIns="0" rIns="0">
            <a:spAutoFit/>
          </a:bodyPr>
          <a:lstStyle/>
          <a:p>
            <a:pPr algn="ctr">
              <a:lnSpc>
                <a:spcPts val="2520"/>
              </a:lnSpc>
              <a:spcBef>
                <a:spcPct val="0"/>
              </a:spcBef>
            </a:pPr>
            <a:r>
              <a:rPr lang="en-US" sz="1800" spc="360">
                <a:solidFill>
                  <a:srgbClr val="FAF7F2"/>
                </a:solidFill>
                <a:latin typeface="Beautifully Delicious Sans Heavy"/>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a:grpSpLocks noChangeAspect="true"/>
          </p:cNvGrpSpPr>
          <p:nvPr/>
        </p:nvGrpSpPr>
        <p:grpSpPr>
          <a:xfrm rot="0">
            <a:off x="11028388" y="2683117"/>
            <a:ext cx="8201275" cy="4920765"/>
            <a:chOff x="0" y="0"/>
            <a:chExt cx="6350000" cy="3810000"/>
          </a:xfrm>
        </p:grpSpPr>
        <p:sp>
          <p:nvSpPr>
            <p:cNvPr name="Freeform 6" id="6"/>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3"/>
              <a:stretch>
                <a:fillRect l="0" t="-75078" r="0" b="-75078"/>
              </a:stretch>
            </a:blipFill>
          </p:spPr>
        </p:sp>
        <p:sp>
          <p:nvSpPr>
            <p:cNvPr name="Freeform 7" id="7"/>
            <p:cNvSpPr/>
            <p:nvPr/>
          </p:nvSpPr>
          <p:spPr>
            <a:xfrm flipH="false" flipV="false" rot="0">
              <a:off x="0" y="0"/>
              <a:ext cx="6350000" cy="3810000"/>
            </a:xfrm>
            <a:custGeom>
              <a:avLst/>
              <a:gdLst/>
              <a:ahLst/>
              <a:cxnLst/>
              <a:rect r="r" b="b" t="t" l="l"/>
              <a:pathLst>
                <a:path h="3810000" w="635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FAF7F2"/>
            </a:solidFill>
          </p:spPr>
        </p:sp>
      </p:grpSp>
      <p:grpSp>
        <p:nvGrpSpPr>
          <p:cNvPr name="Group 8" id="8"/>
          <p:cNvGrpSpPr/>
          <p:nvPr/>
        </p:nvGrpSpPr>
        <p:grpSpPr>
          <a:xfrm rot="0">
            <a:off x="15835270" y="8793669"/>
            <a:ext cx="1424030" cy="523496"/>
            <a:chOff x="0" y="0"/>
            <a:chExt cx="1345399" cy="494590"/>
          </a:xfrm>
        </p:grpSpPr>
        <p:sp>
          <p:nvSpPr>
            <p:cNvPr name="Freeform 9" id="9"/>
            <p:cNvSpPr/>
            <p:nvPr/>
          </p:nvSpPr>
          <p:spPr>
            <a:xfrm flipH="false" flipV="false" rot="0">
              <a:off x="0" y="0"/>
              <a:ext cx="1345399" cy="494590"/>
            </a:xfrm>
            <a:custGeom>
              <a:avLst/>
              <a:gdLst/>
              <a:ahLst/>
              <a:cxnLst/>
              <a:rect r="r" b="b" t="t" l="l"/>
              <a:pathLst>
                <a:path h="494590" w="1345399">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sp>
        <p:sp>
          <p:nvSpPr>
            <p:cNvPr name="TextBox 10" id="10"/>
            <p:cNvSpPr txBox="true"/>
            <p:nvPr/>
          </p:nvSpPr>
          <p:spPr>
            <a:xfrm>
              <a:off x="0" y="-38100"/>
              <a:ext cx="1345399" cy="532690"/>
            </a:xfrm>
            <a:prstGeom prst="rect">
              <a:avLst/>
            </a:prstGeom>
          </p:spPr>
          <p:txBody>
            <a:bodyPr anchor="ctr" rtlCol="false" tIns="39101" lIns="39101" bIns="39101" rIns="39101"/>
            <a:lstStyle/>
            <a:p>
              <a:pPr algn="ctr">
                <a:lnSpc>
                  <a:spcPts val="1439"/>
                </a:lnSpc>
              </a:pPr>
            </a:p>
          </p:txBody>
        </p:sp>
      </p:grpSp>
      <p:sp>
        <p:nvSpPr>
          <p:cNvPr name="TextBox 11" id="11"/>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WHITE BOX</a:t>
            </a:r>
          </a:p>
        </p:txBody>
      </p:sp>
      <p:sp>
        <p:nvSpPr>
          <p:cNvPr name="TextBox 12" id="12"/>
          <p:cNvSpPr txBox="true"/>
          <p:nvPr/>
        </p:nvSpPr>
        <p:spPr>
          <a:xfrm rot="0">
            <a:off x="1028700" y="8894012"/>
            <a:ext cx="6962521" cy="316230"/>
          </a:xfrm>
          <a:prstGeom prst="rect">
            <a:avLst/>
          </a:prstGeom>
        </p:spPr>
        <p:txBody>
          <a:bodyPr anchor="t" rtlCol="false" tIns="0" lIns="0" bIns="0" rIns="0">
            <a:spAutoFit/>
          </a:bodyPr>
          <a:lstStyle/>
          <a:p>
            <a:pPr>
              <a:lnSpc>
                <a:spcPts val="2520"/>
              </a:lnSpc>
              <a:spcBef>
                <a:spcPct val="0"/>
              </a:spcBef>
            </a:pPr>
            <a:r>
              <a:rPr lang="en-US" sz="1800" spc="360">
                <a:solidFill>
                  <a:srgbClr val="FAF7F2"/>
                </a:solidFill>
                <a:latin typeface="Beautifully Delicious Sans Heavy"/>
              </a:rPr>
              <a:t>BORCELLE</a:t>
            </a:r>
          </a:p>
        </p:txBody>
      </p:sp>
      <p:sp>
        <p:nvSpPr>
          <p:cNvPr name="TextBox 13" id="13"/>
          <p:cNvSpPr txBox="true"/>
          <p:nvPr/>
        </p:nvSpPr>
        <p:spPr>
          <a:xfrm rot="0">
            <a:off x="16065676" y="8873490"/>
            <a:ext cx="963219" cy="316230"/>
          </a:xfrm>
          <a:prstGeom prst="rect">
            <a:avLst/>
          </a:prstGeom>
        </p:spPr>
        <p:txBody>
          <a:bodyPr anchor="t" rtlCol="false" tIns="0" lIns="0" bIns="0" rIns="0">
            <a:spAutoFit/>
          </a:bodyPr>
          <a:lstStyle/>
          <a:p>
            <a:pPr algn="ctr">
              <a:lnSpc>
                <a:spcPts val="2520"/>
              </a:lnSpc>
              <a:spcBef>
                <a:spcPct val="0"/>
              </a:spcBef>
            </a:pPr>
            <a:r>
              <a:rPr lang="en-US" sz="1800" spc="360">
                <a:solidFill>
                  <a:srgbClr val="FAF7F2"/>
                </a:solidFill>
                <a:latin typeface="Beautifully Delicious Sans Heavy"/>
              </a:rPr>
              <a:t>04</a:t>
            </a:r>
          </a:p>
        </p:txBody>
      </p:sp>
      <p:sp>
        <p:nvSpPr>
          <p:cNvPr name="TextBox 14" id="14"/>
          <p:cNvSpPr txBox="true"/>
          <p:nvPr/>
        </p:nvSpPr>
        <p:spPr>
          <a:xfrm rot="0">
            <a:off x="368427" y="1711400"/>
            <a:ext cx="10561014" cy="6772270"/>
          </a:xfrm>
          <a:prstGeom prst="rect">
            <a:avLst/>
          </a:prstGeom>
        </p:spPr>
        <p:txBody>
          <a:bodyPr anchor="t" rtlCol="false" tIns="0" lIns="0" bIns="0" rIns="0">
            <a:spAutoFit/>
          </a:bodyPr>
          <a:lstStyle/>
          <a:p>
            <a:pPr algn="just">
              <a:lnSpc>
                <a:spcPts val="3420"/>
              </a:lnSpc>
            </a:pPr>
            <a:r>
              <a:rPr lang="en-US" sz="1900" spc="95">
                <a:solidFill>
                  <a:srgbClr val="FAF7F2"/>
                </a:solidFill>
                <a:latin typeface="TT Prosto Sans"/>
              </a:rPr>
              <a:t>menganalisis struktur internal, struktur data yang digunakan, desain internal, struktur kode, dan cara kerja perangkat lunak, bukan hanya fungsionalitas seperti pada pengujian kotak hitam. Ini juga disebut pengujian kotak kaca atau pengujian kotak bening atau pengujian struktural. Pengujian Kotak Putih juga dikenal sebagai pengujian transparan atau pengujian kotak terbuka. </a:t>
            </a:r>
          </a:p>
          <a:p>
            <a:pPr algn="just">
              <a:lnSpc>
                <a:spcPts val="3420"/>
              </a:lnSpc>
            </a:pPr>
            <a:r>
              <a:rPr lang="en-US" sz="1900" spc="95">
                <a:solidFill>
                  <a:srgbClr val="FAF7F2"/>
                </a:solidFill>
                <a:latin typeface="TT Prosto Sans"/>
              </a:rPr>
              <a:t>Pengujian kotak putih adalah teknik pengujian perangkat lunak yang melibatkan pengujian struktur internal dan cara kerja aplikasi perangkat lunak. Penguji memiliki akses ke kode sumber dan menggunakan pengetahuan ini untuk merancang kasus pengujian yang dapat memverifikasi kebenaran perangkat lunak pada tingkat kode.</a:t>
            </a:r>
          </a:p>
          <a:p>
            <a:pPr algn="just">
              <a:lnSpc>
                <a:spcPts val="3420"/>
              </a:lnSpc>
            </a:pPr>
            <a:r>
              <a:rPr lang="en-US" sz="1900" spc="95">
                <a:solidFill>
                  <a:srgbClr val="FAF7F2"/>
                </a:solidFill>
                <a:latin typeface="TT Prosto Sans"/>
              </a:rPr>
              <a:t>Pengujian kotak putih juga dikenal sebagai pengujian struktural atau pengujian berbasis kode, dan digunakan untuk menguji logika, aliran, dan struktur internal perangkat lunak. Penguji membuat kasus uji untuk memeriksa jalur kode dan aliran logika untuk memastikannya memenuhi persyaratan yang ditentukan.</a:t>
            </a:r>
          </a:p>
          <a:p>
            <a:pPr algn="just">
              <a:lnSpc>
                <a:spcPts val="288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a:grpSpLocks noChangeAspect="true"/>
          </p:cNvGrpSpPr>
          <p:nvPr/>
        </p:nvGrpSpPr>
        <p:grpSpPr>
          <a:xfrm rot="0">
            <a:off x="-943739" y="2683117"/>
            <a:ext cx="8201275" cy="4920765"/>
            <a:chOff x="0" y="0"/>
            <a:chExt cx="6350000" cy="3810000"/>
          </a:xfrm>
        </p:grpSpPr>
        <p:sp>
          <p:nvSpPr>
            <p:cNvPr name="Freeform 6" id="6"/>
            <p:cNvSpPr/>
            <p:nvPr/>
          </p:nvSpPr>
          <p:spPr>
            <a:xfrm flipH="false" flipV="false" rot="0">
              <a:off x="0" y="0"/>
              <a:ext cx="6350000" cy="3810000"/>
            </a:xfrm>
            <a:custGeom>
              <a:avLst/>
              <a:gdLst/>
              <a:ahLst/>
              <a:cxnLst/>
              <a:rect r="r" b="b" t="t" l="l"/>
              <a:pathLst>
                <a:path h="3810000" w="635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3"/>
              <a:stretch>
                <a:fillRect l="0" t="-94950" r="0" b="-55205"/>
              </a:stretch>
            </a:blipFill>
          </p:spPr>
        </p:sp>
        <p:sp>
          <p:nvSpPr>
            <p:cNvPr name="Freeform 7" id="7"/>
            <p:cNvSpPr/>
            <p:nvPr/>
          </p:nvSpPr>
          <p:spPr>
            <a:xfrm flipH="false" flipV="false" rot="0">
              <a:off x="0" y="0"/>
              <a:ext cx="6350000" cy="3810000"/>
            </a:xfrm>
            <a:custGeom>
              <a:avLst/>
              <a:gdLst/>
              <a:ahLst/>
              <a:cxnLst/>
              <a:rect r="r" b="b" t="t" l="l"/>
              <a:pathLst>
                <a:path h="3810000" w="635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FAF7F2"/>
            </a:solidFill>
          </p:spPr>
        </p:sp>
      </p:grpSp>
      <p:grpSp>
        <p:nvGrpSpPr>
          <p:cNvPr name="Group 8" id="8"/>
          <p:cNvGrpSpPr/>
          <p:nvPr/>
        </p:nvGrpSpPr>
        <p:grpSpPr>
          <a:xfrm rot="0">
            <a:off x="15835270" y="8793669"/>
            <a:ext cx="1424030" cy="523496"/>
            <a:chOff x="0" y="0"/>
            <a:chExt cx="1345399" cy="494590"/>
          </a:xfrm>
        </p:grpSpPr>
        <p:sp>
          <p:nvSpPr>
            <p:cNvPr name="Freeform 9" id="9"/>
            <p:cNvSpPr/>
            <p:nvPr/>
          </p:nvSpPr>
          <p:spPr>
            <a:xfrm flipH="false" flipV="false" rot="0">
              <a:off x="0" y="0"/>
              <a:ext cx="1345399" cy="494590"/>
            </a:xfrm>
            <a:custGeom>
              <a:avLst/>
              <a:gdLst/>
              <a:ahLst/>
              <a:cxnLst/>
              <a:rect r="r" b="b" t="t" l="l"/>
              <a:pathLst>
                <a:path h="494590" w="1345399">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sp>
        <p:sp>
          <p:nvSpPr>
            <p:cNvPr name="TextBox 10" id="10"/>
            <p:cNvSpPr txBox="true"/>
            <p:nvPr/>
          </p:nvSpPr>
          <p:spPr>
            <a:xfrm>
              <a:off x="0" y="-38100"/>
              <a:ext cx="1345399" cy="532690"/>
            </a:xfrm>
            <a:prstGeom prst="rect">
              <a:avLst/>
            </a:prstGeom>
          </p:spPr>
          <p:txBody>
            <a:bodyPr anchor="ctr" rtlCol="false" tIns="39101" lIns="39101" bIns="39101" rIns="39101"/>
            <a:lstStyle/>
            <a:p>
              <a:pPr algn="ctr">
                <a:lnSpc>
                  <a:spcPts val="1439"/>
                </a:lnSpc>
              </a:pPr>
            </a:p>
          </p:txBody>
        </p:sp>
      </p:grpSp>
      <p:sp>
        <p:nvSpPr>
          <p:cNvPr name="TextBox 11" id="11"/>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UNIT TEST</a:t>
            </a:r>
          </a:p>
        </p:txBody>
      </p:sp>
      <p:grpSp>
        <p:nvGrpSpPr>
          <p:cNvPr name="Group 12" id="12"/>
          <p:cNvGrpSpPr/>
          <p:nvPr/>
        </p:nvGrpSpPr>
        <p:grpSpPr>
          <a:xfrm rot="0">
            <a:off x="7257536" y="284002"/>
            <a:ext cx="10451341" cy="8436304"/>
            <a:chOff x="0" y="0"/>
            <a:chExt cx="13935121" cy="11248405"/>
          </a:xfrm>
        </p:grpSpPr>
        <p:sp>
          <p:nvSpPr>
            <p:cNvPr name="TextBox 13" id="13"/>
            <p:cNvSpPr txBox="true"/>
            <p:nvPr/>
          </p:nvSpPr>
          <p:spPr>
            <a:xfrm rot="0">
              <a:off x="139929" y="-114300"/>
              <a:ext cx="13795192" cy="6675179"/>
            </a:xfrm>
            <a:prstGeom prst="rect">
              <a:avLst/>
            </a:prstGeom>
          </p:spPr>
          <p:txBody>
            <a:bodyPr anchor="t" rtlCol="false" tIns="0" lIns="0" bIns="0" rIns="0">
              <a:spAutoFit/>
            </a:bodyPr>
            <a:lstStyle/>
            <a:p>
              <a:pPr algn="just">
                <a:lnSpc>
                  <a:spcPts val="3111"/>
                </a:lnSpc>
              </a:pPr>
              <a:r>
                <a:rPr lang="en-US" sz="1728" spc="86">
                  <a:solidFill>
                    <a:srgbClr val="FAF7F2"/>
                  </a:solidFill>
                  <a:latin typeface="TT Prosto Sans"/>
                </a:rPr>
                <a:t>unit testing adalah jenis software testing yang dilakukan untuk menguji suatu bagian atau komponen software.</a:t>
              </a:r>
            </a:p>
            <a:p>
              <a:pPr algn="just">
                <a:lnSpc>
                  <a:spcPts val="3111"/>
                </a:lnSpc>
              </a:pPr>
              <a:r>
                <a:rPr lang="en-US" sz="1728" spc="86">
                  <a:solidFill>
                    <a:srgbClr val="FAF7F2"/>
                  </a:solidFill>
                  <a:latin typeface="TT Prosto Sans"/>
                </a:rPr>
                <a:t>Unit yang dimaksud bisa berupa kode, fungsi, metode, prosedur, modul, atau objek tersendiri.</a:t>
              </a:r>
            </a:p>
            <a:p>
              <a:pPr algn="just">
                <a:lnSpc>
                  <a:spcPts val="3111"/>
                </a:lnSpc>
              </a:pPr>
              <a:r>
                <a:rPr lang="en-US" sz="1728" spc="86">
                  <a:solidFill>
                    <a:srgbClr val="FAF7F2"/>
                  </a:solidFill>
                  <a:latin typeface="TT Prosto Sans"/>
                </a:rPr>
                <a:t>Unit testing termasuk dalam tahapan </a:t>
              </a:r>
              <a:r>
                <a:rPr lang="en-US" sz="1728" spc="86" u="sng">
                  <a:solidFill>
                    <a:srgbClr val="FAF7F2"/>
                  </a:solidFill>
                  <a:latin typeface="TT Prosto Sans"/>
                  <a:hlinkClick r:id="rId4" tooltip="https://glints.com/id/lowongan/proses-peran-software-development/#.X2ng1mgzbb0"/>
                </a:rPr>
                <a:t>software development</a:t>
              </a:r>
              <a:r>
                <a:rPr lang="en-US" sz="1728" spc="86">
                  <a:solidFill>
                    <a:srgbClr val="FAF7F2"/>
                  </a:solidFill>
                  <a:latin typeface="TT Prosto Sans"/>
                </a:rPr>
                <a:t>. Biasanya, pengujian unit ini dilakukan sebelum </a:t>
              </a:r>
              <a:r>
                <a:rPr lang="en-US" sz="1728" spc="86" u="sng">
                  <a:solidFill>
                    <a:srgbClr val="FAF7F2"/>
                  </a:solidFill>
                  <a:latin typeface="TT Prosto Sans"/>
                  <a:hlinkClick r:id="rId5" tooltip="https://glints.com/id/lowongan/system-integration-testing-sit-adalah/#.X59JL1MzZQI"/>
                </a:rPr>
                <a:t>system integration testing</a:t>
              </a:r>
              <a:r>
                <a:rPr lang="en-US" sz="1728" spc="86">
                  <a:solidFill>
                    <a:srgbClr val="FAF7F2"/>
                  </a:solidFill>
                  <a:latin typeface="TT Prosto Sans"/>
                </a:rPr>
                <a:t>.</a:t>
              </a:r>
            </a:p>
            <a:p>
              <a:pPr algn="just">
                <a:lnSpc>
                  <a:spcPts val="3111"/>
                </a:lnSpc>
              </a:pPr>
              <a:r>
                <a:rPr lang="en-US" sz="1728" spc="86">
                  <a:solidFill>
                    <a:srgbClr val="FAF7F2"/>
                  </a:solidFill>
                  <a:latin typeface="TT Prosto Sans"/>
                </a:rPr>
                <a:t>Lalu, apa itu fungsi unit testing?</a:t>
              </a:r>
            </a:p>
            <a:p>
              <a:pPr algn="just">
                <a:lnSpc>
                  <a:spcPts val="3111"/>
                </a:lnSpc>
              </a:pPr>
              <a:r>
                <a:rPr lang="en-US" sz="1728" spc="86">
                  <a:solidFill>
                    <a:srgbClr val="FAF7F2"/>
                  </a:solidFill>
                  <a:latin typeface="TT Prosto Sans"/>
                </a:rPr>
                <a:t>Unit testing dilakukan untuk memastikan bahwa setiap unit kode software sudah bisa bekerja sesuai harapan.</a:t>
              </a:r>
            </a:p>
            <a:p>
              <a:pPr algn="just">
                <a:lnSpc>
                  <a:spcPts val="3111"/>
                </a:lnSpc>
              </a:pPr>
              <a:r>
                <a:rPr lang="en-US" sz="1728" spc="86">
                  <a:solidFill>
                    <a:srgbClr val="FAF7F2"/>
                  </a:solidFill>
                  <a:latin typeface="TT Prosto Sans"/>
                </a:rPr>
                <a:t>“Smaller is better,” kata </a:t>
              </a:r>
              <a:r>
                <a:rPr lang="en-US" sz="1728" spc="86" u="sng">
                  <a:solidFill>
                    <a:srgbClr val="FAF7F2"/>
                  </a:solidFill>
                  <a:latin typeface="TT Prosto Sans"/>
                  <a:hlinkClick r:id="rId6" tooltip="https://smartbear.com/learn/automated-testing/what-is-unit-testing/"/>
                </a:rPr>
                <a:t>SmartBear</a:t>
              </a:r>
              <a:r>
                <a:rPr lang="en-US" sz="1728" spc="86">
                  <a:solidFill>
                    <a:srgbClr val="FAF7F2"/>
                  </a:solidFill>
                  <a:latin typeface="TT Prosto Sans"/>
                </a:rPr>
                <a:t>. Ungkapan ini menjelaskan bahwa semakin kecil unit yang diuji, maka kamu bisa melihat dan memastikan kinerja software dengan semakin detail.</a:t>
              </a:r>
            </a:p>
            <a:p>
              <a:pPr algn="just">
                <a:lnSpc>
                  <a:spcPts val="2916"/>
                </a:lnSpc>
              </a:pPr>
            </a:p>
          </p:txBody>
        </p:sp>
        <p:sp>
          <p:nvSpPr>
            <p:cNvPr name="TextBox 14" id="14"/>
            <p:cNvSpPr txBox="true"/>
            <p:nvPr/>
          </p:nvSpPr>
          <p:spPr>
            <a:xfrm rot="0">
              <a:off x="0" y="7326298"/>
              <a:ext cx="13795192" cy="3922107"/>
            </a:xfrm>
            <a:prstGeom prst="rect">
              <a:avLst/>
            </a:prstGeom>
          </p:spPr>
          <p:txBody>
            <a:bodyPr anchor="t" rtlCol="false" tIns="0" lIns="0" bIns="0" rIns="0">
              <a:spAutoFit/>
            </a:bodyPr>
            <a:lstStyle/>
            <a:p>
              <a:pPr algn="just">
                <a:lnSpc>
                  <a:spcPts val="3008"/>
                </a:lnSpc>
              </a:pPr>
              <a:r>
                <a:rPr lang="en-US" sz="1671" spc="83">
                  <a:solidFill>
                    <a:srgbClr val="FAF7F2"/>
                  </a:solidFill>
                  <a:latin typeface="TT Prosto Sans"/>
                </a:rPr>
                <a:t>beberapa alasan mengapa unit testing penting adalah:</a:t>
              </a:r>
            </a:p>
            <a:p>
              <a:pPr algn="just" marL="360894" indent="-180447" lvl="1">
                <a:lnSpc>
                  <a:spcPts val="3008"/>
                </a:lnSpc>
                <a:buFont typeface="Arial"/>
                <a:buChar char="•"/>
              </a:pPr>
              <a:r>
                <a:rPr lang="en-US" sz="1671" spc="83">
                  <a:solidFill>
                    <a:srgbClr val="FAF7F2"/>
                  </a:solidFill>
                  <a:latin typeface="TT Prosto Sans"/>
                </a:rPr>
                <a:t>membantu memperbaiki b</a:t>
              </a:r>
              <a:r>
                <a:rPr lang="en-US" sz="1671" spc="83">
                  <a:solidFill>
                    <a:srgbClr val="FAF7F2"/>
                  </a:solidFill>
                  <a:latin typeface="TT Prosto Sans"/>
                </a:rPr>
                <a:t>ug di awal siklus software development dan menghemat biaya</a:t>
              </a:r>
            </a:p>
            <a:p>
              <a:pPr algn="just" marL="360894" indent="-180447" lvl="1">
                <a:lnSpc>
                  <a:spcPts val="3008"/>
                </a:lnSpc>
                <a:buFont typeface="Arial"/>
                <a:buChar char="•"/>
              </a:pPr>
              <a:r>
                <a:rPr lang="en-US" sz="1671" spc="83">
                  <a:solidFill>
                    <a:srgbClr val="FAF7F2"/>
                  </a:solidFill>
                  <a:latin typeface="TT Prosto Sans"/>
                </a:rPr>
                <a:t>membantu developer untuk memahami basis kode dan memungkinkan mereka membuat perubahan dengan cepat</a:t>
              </a:r>
            </a:p>
            <a:p>
              <a:pPr algn="just" marL="360894" indent="-180447" lvl="1">
                <a:lnSpc>
                  <a:spcPts val="3008"/>
                </a:lnSpc>
                <a:buFont typeface="Arial"/>
                <a:buChar char="•"/>
              </a:pPr>
              <a:r>
                <a:rPr lang="en-US" sz="1671" spc="83">
                  <a:solidFill>
                    <a:srgbClr val="FAF7F2"/>
                  </a:solidFill>
                  <a:latin typeface="TT Prosto Sans"/>
                </a:rPr>
                <a:t>berfungsi sebagai dokumentasi proyek</a:t>
              </a:r>
            </a:p>
            <a:p>
              <a:pPr algn="just" marL="360894" indent="-180447" lvl="1">
                <a:lnSpc>
                  <a:spcPts val="3008"/>
                </a:lnSpc>
                <a:buFont typeface="Arial"/>
                <a:buChar char="•"/>
              </a:pPr>
              <a:r>
                <a:rPr lang="en-US" sz="1671" spc="83">
                  <a:solidFill>
                    <a:srgbClr val="FAF7F2"/>
                  </a:solidFill>
                  <a:latin typeface="TT Prosto Sans"/>
                </a:rPr>
                <a:t>membantu penggunaan kembali kode pada proyek yang baru</a:t>
              </a:r>
            </a:p>
            <a:p>
              <a:pPr algn="just">
                <a:lnSpc>
                  <a:spcPts val="2468"/>
                </a:lnSpc>
              </a:pPr>
            </a:p>
          </p:txBody>
        </p:sp>
      </p:grpSp>
      <p:sp>
        <p:nvSpPr>
          <p:cNvPr name="TextBox 15" id="15"/>
          <p:cNvSpPr txBox="true"/>
          <p:nvPr/>
        </p:nvSpPr>
        <p:spPr>
          <a:xfrm rot="0">
            <a:off x="11820779" y="981075"/>
            <a:ext cx="5438521" cy="316230"/>
          </a:xfrm>
          <a:prstGeom prst="rect">
            <a:avLst/>
          </a:prstGeom>
        </p:spPr>
        <p:txBody>
          <a:bodyPr anchor="t" rtlCol="false" tIns="0" lIns="0" bIns="0" rIns="0">
            <a:spAutoFit/>
          </a:bodyPr>
          <a:lstStyle/>
          <a:p>
            <a:pPr algn="r">
              <a:lnSpc>
                <a:spcPts val="2520"/>
              </a:lnSpc>
              <a:spcBef>
                <a:spcPct val="0"/>
              </a:spcBef>
            </a:pPr>
            <a:r>
              <a:rPr lang="en-US" sz="1800" spc="360">
                <a:solidFill>
                  <a:srgbClr val="FAF7F2"/>
                </a:solidFill>
                <a:latin typeface="Beautifully Delicious Sans Heavy"/>
              </a:rPr>
              <a:t>REALLYGREATSITE.COM</a:t>
            </a:r>
          </a:p>
        </p:txBody>
      </p:sp>
      <p:sp>
        <p:nvSpPr>
          <p:cNvPr name="TextBox 16" id="16"/>
          <p:cNvSpPr txBox="true"/>
          <p:nvPr/>
        </p:nvSpPr>
        <p:spPr>
          <a:xfrm rot="0">
            <a:off x="16065676" y="8873490"/>
            <a:ext cx="963219" cy="316230"/>
          </a:xfrm>
          <a:prstGeom prst="rect">
            <a:avLst/>
          </a:prstGeom>
        </p:spPr>
        <p:txBody>
          <a:bodyPr anchor="t" rtlCol="false" tIns="0" lIns="0" bIns="0" rIns="0">
            <a:spAutoFit/>
          </a:bodyPr>
          <a:lstStyle/>
          <a:p>
            <a:pPr algn="ctr">
              <a:lnSpc>
                <a:spcPts val="2520"/>
              </a:lnSpc>
              <a:spcBef>
                <a:spcPct val="0"/>
              </a:spcBef>
            </a:pPr>
            <a:r>
              <a:rPr lang="en-US" sz="1800" spc="360">
                <a:solidFill>
                  <a:srgbClr val="FAF7F2"/>
                </a:solidFill>
                <a:latin typeface="Beautifully Delicious Sans Heavy"/>
              </a:rPr>
              <a:t>03</a:t>
            </a:r>
          </a:p>
        </p:txBody>
      </p:sp>
      <p:sp>
        <p:nvSpPr>
          <p:cNvPr name="TextBox 17" id="17"/>
          <p:cNvSpPr txBox="true"/>
          <p:nvPr/>
        </p:nvSpPr>
        <p:spPr>
          <a:xfrm rot="0">
            <a:off x="1028700" y="8894012"/>
            <a:ext cx="6962521" cy="316230"/>
          </a:xfrm>
          <a:prstGeom prst="rect">
            <a:avLst/>
          </a:prstGeom>
        </p:spPr>
        <p:txBody>
          <a:bodyPr anchor="t" rtlCol="false" tIns="0" lIns="0" bIns="0" rIns="0">
            <a:spAutoFit/>
          </a:bodyPr>
          <a:lstStyle/>
          <a:p>
            <a:pPr>
              <a:lnSpc>
                <a:spcPts val="2520"/>
              </a:lnSpc>
              <a:spcBef>
                <a:spcPct val="0"/>
              </a:spcBef>
            </a:pPr>
            <a:r>
              <a:rPr lang="en-US" sz="1800" spc="360">
                <a:solidFill>
                  <a:srgbClr val="FAF7F2"/>
                </a:solidFill>
                <a:latin typeface="Beautifully Delicious Sans Heavy"/>
              </a:rPr>
              <a:t>BORCELLE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396194"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1028700" y="1225651"/>
            <a:ext cx="7782805" cy="7034703"/>
            <a:chOff x="0" y="0"/>
            <a:chExt cx="2049792" cy="1852761"/>
          </a:xfrm>
        </p:grpSpPr>
        <p:sp>
          <p:nvSpPr>
            <p:cNvPr name="Freeform 6" id="6"/>
            <p:cNvSpPr/>
            <p:nvPr/>
          </p:nvSpPr>
          <p:spPr>
            <a:xfrm flipH="false" flipV="false" rot="0">
              <a:off x="0" y="0"/>
              <a:ext cx="2049792" cy="1852761"/>
            </a:xfrm>
            <a:custGeom>
              <a:avLst/>
              <a:gdLst/>
              <a:ahLst/>
              <a:cxnLst/>
              <a:rect r="r" b="b" t="t" l="l"/>
              <a:pathLst>
                <a:path h="1852761" w="2049792">
                  <a:moveTo>
                    <a:pt x="64659" y="0"/>
                  </a:moveTo>
                  <a:lnTo>
                    <a:pt x="1985134" y="0"/>
                  </a:lnTo>
                  <a:cubicBezTo>
                    <a:pt x="2020844" y="0"/>
                    <a:pt x="2049792" y="28949"/>
                    <a:pt x="2049792" y="64659"/>
                  </a:cubicBezTo>
                  <a:lnTo>
                    <a:pt x="2049792" y="1788103"/>
                  </a:lnTo>
                  <a:cubicBezTo>
                    <a:pt x="2049792" y="1823813"/>
                    <a:pt x="2020844" y="1852761"/>
                    <a:pt x="1985134" y="1852761"/>
                  </a:cubicBezTo>
                  <a:lnTo>
                    <a:pt x="64659" y="1852761"/>
                  </a:lnTo>
                  <a:cubicBezTo>
                    <a:pt x="28949" y="1852761"/>
                    <a:pt x="0" y="1823813"/>
                    <a:pt x="0" y="1788103"/>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2049792" cy="1976586"/>
            </a:xfrm>
            <a:prstGeom prst="rect">
              <a:avLst/>
            </a:prstGeom>
          </p:spPr>
          <p:txBody>
            <a:bodyPr anchor="ctr" rtlCol="false" tIns="50800" lIns="50800" bIns="50800" rIns="50800"/>
            <a:lstStyle/>
            <a:p>
              <a:pPr algn="ctr">
                <a:lnSpc>
                  <a:spcPts val="3150"/>
                </a:lnSpc>
              </a:pPr>
            </a:p>
          </p:txBody>
        </p:sp>
      </p:grpSp>
      <p:grpSp>
        <p:nvGrpSpPr>
          <p:cNvPr name="Group 8" id="8"/>
          <p:cNvGrpSpPr/>
          <p:nvPr/>
        </p:nvGrpSpPr>
        <p:grpSpPr>
          <a:xfrm rot="0">
            <a:off x="9476495" y="565378"/>
            <a:ext cx="7782805" cy="7694976"/>
            <a:chOff x="0" y="0"/>
            <a:chExt cx="2049792" cy="2026660"/>
          </a:xfrm>
        </p:grpSpPr>
        <p:sp>
          <p:nvSpPr>
            <p:cNvPr name="Freeform 9" id="9"/>
            <p:cNvSpPr/>
            <p:nvPr/>
          </p:nvSpPr>
          <p:spPr>
            <a:xfrm flipH="false" flipV="false" rot="0">
              <a:off x="0" y="0"/>
              <a:ext cx="2049792" cy="2026660"/>
            </a:xfrm>
            <a:custGeom>
              <a:avLst/>
              <a:gdLst/>
              <a:ahLst/>
              <a:cxnLst/>
              <a:rect r="r" b="b" t="t" l="l"/>
              <a:pathLst>
                <a:path h="2026660" w="2049792">
                  <a:moveTo>
                    <a:pt x="64659" y="0"/>
                  </a:moveTo>
                  <a:lnTo>
                    <a:pt x="1985134" y="0"/>
                  </a:lnTo>
                  <a:cubicBezTo>
                    <a:pt x="2020844" y="0"/>
                    <a:pt x="2049792" y="28949"/>
                    <a:pt x="2049792" y="64659"/>
                  </a:cubicBezTo>
                  <a:lnTo>
                    <a:pt x="2049792" y="1962002"/>
                  </a:lnTo>
                  <a:cubicBezTo>
                    <a:pt x="2049792" y="1997712"/>
                    <a:pt x="2020844" y="2026660"/>
                    <a:pt x="1985134" y="2026660"/>
                  </a:cubicBezTo>
                  <a:lnTo>
                    <a:pt x="64659" y="2026660"/>
                  </a:lnTo>
                  <a:cubicBezTo>
                    <a:pt x="28949" y="2026660"/>
                    <a:pt x="0" y="1997712"/>
                    <a:pt x="0" y="1962002"/>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sp>
        <p:sp>
          <p:nvSpPr>
            <p:cNvPr name="TextBox 10" id="10"/>
            <p:cNvSpPr txBox="true"/>
            <p:nvPr/>
          </p:nvSpPr>
          <p:spPr>
            <a:xfrm>
              <a:off x="0" y="-123825"/>
              <a:ext cx="2049792" cy="2150485"/>
            </a:xfrm>
            <a:prstGeom prst="rect">
              <a:avLst/>
            </a:prstGeom>
          </p:spPr>
          <p:txBody>
            <a:bodyPr anchor="ctr" rtlCol="false" tIns="50800" lIns="50800" bIns="50800" rIns="50800"/>
            <a:lstStyle/>
            <a:p>
              <a:pPr algn="ctr">
                <a:lnSpc>
                  <a:spcPts val="3150"/>
                </a:lnSpc>
              </a:pPr>
            </a:p>
          </p:txBody>
        </p:sp>
      </p:grpSp>
      <p:sp>
        <p:nvSpPr>
          <p:cNvPr name="Freeform 11" id="11"/>
          <p:cNvSpPr/>
          <p:nvPr/>
        </p:nvSpPr>
        <p:spPr>
          <a:xfrm flipH="false" flipV="false" rot="0">
            <a:off x="10001644" y="649535"/>
            <a:ext cx="1612537" cy="1152231"/>
          </a:xfrm>
          <a:custGeom>
            <a:avLst/>
            <a:gdLst/>
            <a:ahLst/>
            <a:cxnLst/>
            <a:rect r="r" b="b" t="t" l="l"/>
            <a:pathLst>
              <a:path h="1152231" w="1612537">
                <a:moveTo>
                  <a:pt x="0" y="0"/>
                </a:moveTo>
                <a:lnTo>
                  <a:pt x="1612537" y="0"/>
                </a:lnTo>
                <a:lnTo>
                  <a:pt x="1612537" y="1152232"/>
                </a:lnTo>
                <a:lnTo>
                  <a:pt x="0" y="1152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14311" y="1527025"/>
            <a:ext cx="1600704" cy="1423172"/>
          </a:xfrm>
          <a:custGeom>
            <a:avLst/>
            <a:gdLst/>
            <a:ahLst/>
            <a:cxnLst/>
            <a:rect r="r" b="b" t="t" l="l"/>
            <a:pathLst>
              <a:path h="1423172" w="1600704">
                <a:moveTo>
                  <a:pt x="0" y="0"/>
                </a:moveTo>
                <a:lnTo>
                  <a:pt x="1600704" y="0"/>
                </a:lnTo>
                <a:lnTo>
                  <a:pt x="1600704" y="1423172"/>
                </a:lnTo>
                <a:lnTo>
                  <a:pt x="0" y="14231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5835270" y="8793669"/>
            <a:ext cx="1424030" cy="523496"/>
            <a:chOff x="0" y="0"/>
            <a:chExt cx="1345399" cy="494590"/>
          </a:xfrm>
        </p:grpSpPr>
        <p:sp>
          <p:nvSpPr>
            <p:cNvPr name="Freeform 14" id="14"/>
            <p:cNvSpPr/>
            <p:nvPr/>
          </p:nvSpPr>
          <p:spPr>
            <a:xfrm flipH="false" flipV="false" rot="0">
              <a:off x="0" y="0"/>
              <a:ext cx="1345399" cy="494590"/>
            </a:xfrm>
            <a:custGeom>
              <a:avLst/>
              <a:gdLst/>
              <a:ahLst/>
              <a:cxnLst/>
              <a:rect r="r" b="b" t="t" l="l"/>
              <a:pathLst>
                <a:path h="494590" w="1345399">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sp>
        <p:sp>
          <p:nvSpPr>
            <p:cNvPr name="TextBox 15" id="15"/>
            <p:cNvSpPr txBox="true"/>
            <p:nvPr/>
          </p:nvSpPr>
          <p:spPr>
            <a:xfrm>
              <a:off x="0" y="-38100"/>
              <a:ext cx="1345399" cy="532690"/>
            </a:xfrm>
            <a:prstGeom prst="rect">
              <a:avLst/>
            </a:prstGeom>
          </p:spPr>
          <p:txBody>
            <a:bodyPr anchor="ctr" rtlCol="false" tIns="39101" lIns="39101" bIns="39101" rIns="39101"/>
            <a:lstStyle/>
            <a:p>
              <a:pPr algn="ctr">
                <a:lnSpc>
                  <a:spcPts val="1439"/>
                </a:lnSpc>
              </a:pPr>
            </a:p>
          </p:txBody>
        </p:sp>
      </p:grpSp>
      <p:sp>
        <p:nvSpPr>
          <p:cNvPr name="Freeform 16" id="16"/>
          <p:cNvSpPr/>
          <p:nvPr/>
        </p:nvSpPr>
        <p:spPr>
          <a:xfrm flipH="false" flipV="false" rot="0">
            <a:off x="10307923" y="1925451"/>
            <a:ext cx="5757753" cy="6042583"/>
          </a:xfrm>
          <a:custGeom>
            <a:avLst/>
            <a:gdLst/>
            <a:ahLst/>
            <a:cxnLst/>
            <a:rect r="r" b="b" t="t" l="l"/>
            <a:pathLst>
              <a:path h="6042583" w="5757753">
                <a:moveTo>
                  <a:pt x="0" y="0"/>
                </a:moveTo>
                <a:lnTo>
                  <a:pt x="5757753" y="0"/>
                </a:lnTo>
                <a:lnTo>
                  <a:pt x="5757753" y="6042583"/>
                </a:lnTo>
                <a:lnTo>
                  <a:pt x="0" y="6042583"/>
                </a:lnTo>
                <a:lnTo>
                  <a:pt x="0" y="0"/>
                </a:lnTo>
                <a:close/>
              </a:path>
            </a:pathLst>
          </a:custGeom>
          <a:blipFill>
            <a:blip r:embed="rId7"/>
            <a:stretch>
              <a:fillRect l="0" t="0" r="0" b="-5261"/>
            </a:stretch>
          </a:blipFill>
        </p:spPr>
      </p:sp>
      <p:sp>
        <p:nvSpPr>
          <p:cNvPr name="Freeform 17" id="17"/>
          <p:cNvSpPr/>
          <p:nvPr/>
        </p:nvSpPr>
        <p:spPr>
          <a:xfrm flipH="false" flipV="false" rot="0">
            <a:off x="1186356" y="2854147"/>
            <a:ext cx="3005695" cy="2289353"/>
          </a:xfrm>
          <a:custGeom>
            <a:avLst/>
            <a:gdLst/>
            <a:ahLst/>
            <a:cxnLst/>
            <a:rect r="r" b="b" t="t" l="l"/>
            <a:pathLst>
              <a:path h="2289353" w="3005695">
                <a:moveTo>
                  <a:pt x="0" y="0"/>
                </a:moveTo>
                <a:lnTo>
                  <a:pt x="3005695" y="0"/>
                </a:lnTo>
                <a:lnTo>
                  <a:pt x="3005695" y="2289353"/>
                </a:lnTo>
                <a:lnTo>
                  <a:pt x="0" y="2289353"/>
                </a:lnTo>
                <a:lnTo>
                  <a:pt x="0" y="0"/>
                </a:lnTo>
                <a:close/>
              </a:path>
            </a:pathLst>
          </a:custGeom>
          <a:blipFill>
            <a:blip r:embed="rId8"/>
            <a:stretch>
              <a:fillRect l="0" t="-1363" r="-73694" b="-9296"/>
            </a:stretch>
          </a:blipFill>
        </p:spPr>
      </p:sp>
      <p:sp>
        <p:nvSpPr>
          <p:cNvPr name="Freeform 18" id="18"/>
          <p:cNvSpPr/>
          <p:nvPr/>
        </p:nvSpPr>
        <p:spPr>
          <a:xfrm flipH="false" flipV="false" rot="0">
            <a:off x="4509960" y="2992999"/>
            <a:ext cx="4196364" cy="1523524"/>
          </a:xfrm>
          <a:custGeom>
            <a:avLst/>
            <a:gdLst/>
            <a:ahLst/>
            <a:cxnLst/>
            <a:rect r="r" b="b" t="t" l="l"/>
            <a:pathLst>
              <a:path h="1523524" w="4196364">
                <a:moveTo>
                  <a:pt x="0" y="0"/>
                </a:moveTo>
                <a:lnTo>
                  <a:pt x="4196365" y="0"/>
                </a:lnTo>
                <a:lnTo>
                  <a:pt x="4196365" y="1523524"/>
                </a:lnTo>
                <a:lnTo>
                  <a:pt x="0" y="1523524"/>
                </a:lnTo>
                <a:lnTo>
                  <a:pt x="0" y="0"/>
                </a:lnTo>
                <a:close/>
              </a:path>
            </a:pathLst>
          </a:custGeom>
          <a:blipFill>
            <a:blip r:embed="rId9"/>
            <a:stretch>
              <a:fillRect l="-1789" t="-4462" r="-11988" b="0"/>
            </a:stretch>
          </a:blipFill>
        </p:spPr>
      </p:sp>
      <p:sp>
        <p:nvSpPr>
          <p:cNvPr name="TextBox 19" id="19"/>
          <p:cNvSpPr txBox="true"/>
          <p:nvPr/>
        </p:nvSpPr>
        <p:spPr>
          <a:xfrm rot="0">
            <a:off x="3652109" y="1412725"/>
            <a:ext cx="4645800" cy="629766"/>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Horizon"/>
              </a:rPr>
              <a:t>OUT PUT</a:t>
            </a:r>
          </a:p>
        </p:txBody>
      </p:sp>
      <p:sp>
        <p:nvSpPr>
          <p:cNvPr name="TextBox 20" id="20"/>
          <p:cNvSpPr txBox="true"/>
          <p:nvPr/>
        </p:nvSpPr>
        <p:spPr>
          <a:xfrm rot="0">
            <a:off x="12063857" y="595885"/>
            <a:ext cx="4645800" cy="629766"/>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Horizon"/>
              </a:rPr>
              <a:t>SOURCODE</a:t>
            </a:r>
          </a:p>
        </p:txBody>
      </p:sp>
      <p:sp>
        <p:nvSpPr>
          <p:cNvPr name="TextBox 21" id="21"/>
          <p:cNvSpPr txBox="true"/>
          <p:nvPr/>
        </p:nvSpPr>
        <p:spPr>
          <a:xfrm rot="0">
            <a:off x="788937" y="280666"/>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IMPLEMENTASI</a:t>
            </a:r>
          </a:p>
        </p:txBody>
      </p:sp>
      <p:sp>
        <p:nvSpPr>
          <p:cNvPr name="TextBox 22" id="22"/>
          <p:cNvSpPr txBox="true"/>
          <p:nvPr/>
        </p:nvSpPr>
        <p:spPr>
          <a:xfrm rot="0">
            <a:off x="1028700" y="8894012"/>
            <a:ext cx="6962521" cy="316230"/>
          </a:xfrm>
          <a:prstGeom prst="rect">
            <a:avLst/>
          </a:prstGeom>
        </p:spPr>
        <p:txBody>
          <a:bodyPr anchor="t" rtlCol="false" tIns="0" lIns="0" bIns="0" rIns="0">
            <a:spAutoFit/>
          </a:bodyPr>
          <a:lstStyle/>
          <a:p>
            <a:pPr>
              <a:lnSpc>
                <a:spcPts val="2520"/>
              </a:lnSpc>
              <a:spcBef>
                <a:spcPct val="0"/>
              </a:spcBef>
            </a:pPr>
            <a:r>
              <a:rPr lang="en-US" sz="1800" spc="360">
                <a:solidFill>
                  <a:srgbClr val="FAF7F2"/>
                </a:solidFill>
                <a:latin typeface="Beautifully Delicious Sans Heavy"/>
              </a:rPr>
              <a:t>BORCELLE</a:t>
            </a:r>
          </a:p>
        </p:txBody>
      </p:sp>
      <p:sp>
        <p:nvSpPr>
          <p:cNvPr name="TextBox 23" id="23"/>
          <p:cNvSpPr txBox="true"/>
          <p:nvPr/>
        </p:nvSpPr>
        <p:spPr>
          <a:xfrm rot="0">
            <a:off x="16065676" y="8873490"/>
            <a:ext cx="963219" cy="316230"/>
          </a:xfrm>
          <a:prstGeom prst="rect">
            <a:avLst/>
          </a:prstGeom>
        </p:spPr>
        <p:txBody>
          <a:bodyPr anchor="t" rtlCol="false" tIns="0" lIns="0" bIns="0" rIns="0">
            <a:spAutoFit/>
          </a:bodyPr>
          <a:lstStyle/>
          <a:p>
            <a:pPr algn="ctr">
              <a:lnSpc>
                <a:spcPts val="2520"/>
              </a:lnSpc>
              <a:spcBef>
                <a:spcPct val="0"/>
              </a:spcBef>
            </a:pPr>
            <a:r>
              <a:rPr lang="en-US" sz="1800" spc="360">
                <a:solidFill>
                  <a:srgbClr val="FAF7F2"/>
                </a:solidFill>
                <a:latin typeface="Beautifully Delicious Sans Heavy"/>
              </a:rPr>
              <a:t>05</a:t>
            </a:r>
          </a:p>
        </p:txBody>
      </p:sp>
      <p:sp>
        <p:nvSpPr>
          <p:cNvPr name="TextBox 24" id="24"/>
          <p:cNvSpPr txBox="true"/>
          <p:nvPr/>
        </p:nvSpPr>
        <p:spPr>
          <a:xfrm rot="0">
            <a:off x="1270141" y="5154468"/>
            <a:ext cx="7436183" cy="3015874"/>
          </a:xfrm>
          <a:prstGeom prst="rect">
            <a:avLst/>
          </a:prstGeom>
        </p:spPr>
        <p:txBody>
          <a:bodyPr anchor="t" rtlCol="false" tIns="0" lIns="0" bIns="0" rIns="0">
            <a:spAutoFit/>
          </a:bodyPr>
          <a:lstStyle/>
          <a:p>
            <a:pPr algn="just">
              <a:lnSpc>
                <a:spcPts val="4005"/>
              </a:lnSpc>
            </a:pPr>
            <a:r>
              <a:rPr lang="en-US" sz="2225" spc="111">
                <a:solidFill>
                  <a:srgbClr val="FAF7F2"/>
                </a:solidFill>
                <a:latin typeface="TT Prosto Sans"/>
              </a:rPr>
              <a:t>*Jika dalam pengetesan benar semua akan menghasilkan output ok</a:t>
            </a:r>
          </a:p>
          <a:p>
            <a:pPr algn="just">
              <a:lnSpc>
                <a:spcPts val="4005"/>
              </a:lnSpc>
            </a:pPr>
          </a:p>
          <a:p>
            <a:pPr algn="just">
              <a:lnSpc>
                <a:spcPts val="4005"/>
              </a:lnSpc>
            </a:pPr>
            <a:r>
              <a:rPr lang="en-US" sz="2225" spc="111">
                <a:solidFill>
                  <a:srgbClr val="FAF7F2"/>
                </a:solidFill>
                <a:latin typeface="TT Prosto Sans"/>
              </a:rPr>
              <a:t>*jika beberapa pengetesan ada yang salah akan mengeluarkan output failed dengan memberi tahu ada beberapa kesalahan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9476495" y="2509516"/>
            <a:ext cx="7782805" cy="5750838"/>
            <a:chOff x="0" y="0"/>
            <a:chExt cx="2049792" cy="1514624"/>
          </a:xfrm>
        </p:grpSpPr>
        <p:sp>
          <p:nvSpPr>
            <p:cNvPr name="Freeform 6" id="6"/>
            <p:cNvSpPr/>
            <p:nvPr/>
          </p:nvSpPr>
          <p:spPr>
            <a:xfrm flipH="false" flipV="false" rot="0">
              <a:off x="0" y="0"/>
              <a:ext cx="2049792" cy="1514624"/>
            </a:xfrm>
            <a:custGeom>
              <a:avLst/>
              <a:gdLst/>
              <a:ahLst/>
              <a:cxnLst/>
              <a:rect r="r" b="b" t="t" l="l"/>
              <a:pathLst>
                <a:path h="1514624" w="2049792">
                  <a:moveTo>
                    <a:pt x="64659" y="0"/>
                  </a:moveTo>
                  <a:lnTo>
                    <a:pt x="1985134" y="0"/>
                  </a:lnTo>
                  <a:cubicBezTo>
                    <a:pt x="2020844" y="0"/>
                    <a:pt x="2049792" y="28949"/>
                    <a:pt x="2049792" y="64659"/>
                  </a:cubicBezTo>
                  <a:lnTo>
                    <a:pt x="2049792" y="1449965"/>
                  </a:lnTo>
                  <a:cubicBezTo>
                    <a:pt x="2049792" y="1485675"/>
                    <a:pt x="2020844" y="1514624"/>
                    <a:pt x="1985134" y="1514624"/>
                  </a:cubicBezTo>
                  <a:lnTo>
                    <a:pt x="64659" y="1514624"/>
                  </a:lnTo>
                  <a:cubicBezTo>
                    <a:pt x="28949" y="1514624"/>
                    <a:pt x="0" y="1485675"/>
                    <a:pt x="0" y="1449965"/>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2049792" cy="1638449"/>
            </a:xfrm>
            <a:prstGeom prst="rect">
              <a:avLst/>
            </a:prstGeom>
          </p:spPr>
          <p:txBody>
            <a:bodyPr anchor="ctr" rtlCol="false" tIns="50800" lIns="50800" bIns="50800" rIns="50800"/>
            <a:lstStyle/>
            <a:p>
              <a:pPr algn="ctr">
                <a:lnSpc>
                  <a:spcPts val="3150"/>
                </a:lnSpc>
              </a:pPr>
            </a:p>
          </p:txBody>
        </p:sp>
      </p:grpSp>
      <p:grpSp>
        <p:nvGrpSpPr>
          <p:cNvPr name="Group 8" id="8"/>
          <p:cNvGrpSpPr/>
          <p:nvPr/>
        </p:nvGrpSpPr>
        <p:grpSpPr>
          <a:xfrm rot="0">
            <a:off x="1028700" y="2509516"/>
            <a:ext cx="7782805" cy="5750838"/>
            <a:chOff x="0" y="0"/>
            <a:chExt cx="2049792" cy="1514624"/>
          </a:xfrm>
        </p:grpSpPr>
        <p:sp>
          <p:nvSpPr>
            <p:cNvPr name="Freeform 9" id="9"/>
            <p:cNvSpPr/>
            <p:nvPr/>
          </p:nvSpPr>
          <p:spPr>
            <a:xfrm flipH="false" flipV="false" rot="0">
              <a:off x="0" y="0"/>
              <a:ext cx="2049792" cy="1514624"/>
            </a:xfrm>
            <a:custGeom>
              <a:avLst/>
              <a:gdLst/>
              <a:ahLst/>
              <a:cxnLst/>
              <a:rect r="r" b="b" t="t" l="l"/>
              <a:pathLst>
                <a:path h="1514624" w="2049792">
                  <a:moveTo>
                    <a:pt x="64659" y="0"/>
                  </a:moveTo>
                  <a:lnTo>
                    <a:pt x="1985134" y="0"/>
                  </a:lnTo>
                  <a:cubicBezTo>
                    <a:pt x="2020844" y="0"/>
                    <a:pt x="2049792" y="28949"/>
                    <a:pt x="2049792" y="64659"/>
                  </a:cubicBezTo>
                  <a:lnTo>
                    <a:pt x="2049792" y="1449965"/>
                  </a:lnTo>
                  <a:cubicBezTo>
                    <a:pt x="2049792" y="1485675"/>
                    <a:pt x="2020844" y="1514624"/>
                    <a:pt x="1985134" y="1514624"/>
                  </a:cubicBezTo>
                  <a:lnTo>
                    <a:pt x="64659" y="1514624"/>
                  </a:lnTo>
                  <a:cubicBezTo>
                    <a:pt x="28949" y="1514624"/>
                    <a:pt x="0" y="1485675"/>
                    <a:pt x="0" y="1449965"/>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sp>
        <p:sp>
          <p:nvSpPr>
            <p:cNvPr name="TextBox 10" id="10"/>
            <p:cNvSpPr txBox="true"/>
            <p:nvPr/>
          </p:nvSpPr>
          <p:spPr>
            <a:xfrm>
              <a:off x="0" y="-123825"/>
              <a:ext cx="2049792" cy="1638449"/>
            </a:xfrm>
            <a:prstGeom prst="rect">
              <a:avLst/>
            </a:prstGeom>
          </p:spPr>
          <p:txBody>
            <a:bodyPr anchor="ctr" rtlCol="false" tIns="50800" lIns="50800" bIns="50800" rIns="50800"/>
            <a:lstStyle/>
            <a:p>
              <a:pPr algn="ctr">
                <a:lnSpc>
                  <a:spcPts val="3150"/>
                </a:lnSpc>
              </a:pPr>
            </a:p>
          </p:txBody>
        </p:sp>
      </p:grpSp>
      <p:sp>
        <p:nvSpPr>
          <p:cNvPr name="Freeform 11" id="11"/>
          <p:cNvSpPr/>
          <p:nvPr/>
        </p:nvSpPr>
        <p:spPr>
          <a:xfrm flipH="false" flipV="false" rot="0">
            <a:off x="1575992" y="3237411"/>
            <a:ext cx="1598069" cy="1319133"/>
          </a:xfrm>
          <a:custGeom>
            <a:avLst/>
            <a:gdLst/>
            <a:ahLst/>
            <a:cxnLst/>
            <a:rect r="r" b="b" t="t" l="l"/>
            <a:pathLst>
              <a:path h="1319133" w="1598069">
                <a:moveTo>
                  <a:pt x="0" y="0"/>
                </a:moveTo>
                <a:lnTo>
                  <a:pt x="1598069" y="0"/>
                </a:lnTo>
                <a:lnTo>
                  <a:pt x="1598069" y="1319133"/>
                </a:lnTo>
                <a:lnTo>
                  <a:pt x="0" y="13191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0213145" y="3237411"/>
            <a:ext cx="1319133" cy="1319133"/>
          </a:xfrm>
          <a:custGeom>
            <a:avLst/>
            <a:gdLst/>
            <a:ahLst/>
            <a:cxnLst/>
            <a:rect r="r" b="b" t="t" l="l"/>
            <a:pathLst>
              <a:path h="1319133" w="1319133">
                <a:moveTo>
                  <a:pt x="0" y="0"/>
                </a:moveTo>
                <a:lnTo>
                  <a:pt x="1319133" y="0"/>
                </a:lnTo>
                <a:lnTo>
                  <a:pt x="1319133" y="1319133"/>
                </a:lnTo>
                <a:lnTo>
                  <a:pt x="0" y="13191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3526486" y="3123111"/>
            <a:ext cx="4645800" cy="1231657"/>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Horizon"/>
              </a:rPr>
              <a:t>DESIGN SOLUTIONS</a:t>
            </a:r>
          </a:p>
        </p:txBody>
      </p:sp>
      <p:sp>
        <p:nvSpPr>
          <p:cNvPr name="TextBox 14" id="14"/>
          <p:cNvSpPr txBox="true"/>
          <p:nvPr/>
        </p:nvSpPr>
        <p:spPr>
          <a:xfrm rot="0">
            <a:off x="11988749" y="3123111"/>
            <a:ext cx="4645800" cy="1231657"/>
          </a:xfrm>
          <a:prstGeom prst="rect">
            <a:avLst/>
          </a:prstGeom>
        </p:spPr>
        <p:txBody>
          <a:bodyPr anchor="t" rtlCol="false" tIns="0" lIns="0" bIns="0" rIns="0">
            <a:spAutoFit/>
          </a:bodyPr>
          <a:lstStyle/>
          <a:p>
            <a:pPr>
              <a:lnSpc>
                <a:spcPts val="4763"/>
              </a:lnSpc>
              <a:spcBef>
                <a:spcPct val="0"/>
              </a:spcBef>
            </a:pPr>
            <a:r>
              <a:rPr lang="en-US" sz="3402" spc="510">
                <a:solidFill>
                  <a:srgbClr val="FAF7F2"/>
                </a:solidFill>
                <a:latin typeface="Horizon"/>
              </a:rPr>
              <a:t>SECURITY SYSTEM</a:t>
            </a:r>
          </a:p>
        </p:txBody>
      </p:sp>
      <p:sp>
        <p:nvSpPr>
          <p:cNvPr name="TextBox 15" id="15"/>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OUR SERVICES</a:t>
            </a:r>
          </a:p>
        </p:txBody>
      </p:sp>
      <p:grpSp>
        <p:nvGrpSpPr>
          <p:cNvPr name="Group 16" id="16"/>
          <p:cNvGrpSpPr/>
          <p:nvPr/>
        </p:nvGrpSpPr>
        <p:grpSpPr>
          <a:xfrm rot="0">
            <a:off x="15835270" y="8793669"/>
            <a:ext cx="1424030" cy="523496"/>
            <a:chOff x="0" y="0"/>
            <a:chExt cx="1345399" cy="494590"/>
          </a:xfrm>
        </p:grpSpPr>
        <p:sp>
          <p:nvSpPr>
            <p:cNvPr name="Freeform 17" id="17"/>
            <p:cNvSpPr/>
            <p:nvPr/>
          </p:nvSpPr>
          <p:spPr>
            <a:xfrm flipH="false" flipV="false" rot="0">
              <a:off x="0" y="0"/>
              <a:ext cx="1345399" cy="494590"/>
            </a:xfrm>
            <a:custGeom>
              <a:avLst/>
              <a:gdLst/>
              <a:ahLst/>
              <a:cxnLst/>
              <a:rect r="r" b="b" t="t" l="l"/>
              <a:pathLst>
                <a:path h="494590" w="1345399">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sp>
        <p:sp>
          <p:nvSpPr>
            <p:cNvPr name="TextBox 18" id="18"/>
            <p:cNvSpPr txBox="true"/>
            <p:nvPr/>
          </p:nvSpPr>
          <p:spPr>
            <a:xfrm>
              <a:off x="0" y="-38100"/>
              <a:ext cx="1345399" cy="532690"/>
            </a:xfrm>
            <a:prstGeom prst="rect">
              <a:avLst/>
            </a:prstGeom>
          </p:spPr>
          <p:txBody>
            <a:bodyPr anchor="ctr" rtlCol="false" tIns="39101" lIns="39101" bIns="39101" rIns="39101"/>
            <a:lstStyle/>
            <a:p>
              <a:pPr algn="ctr">
                <a:lnSpc>
                  <a:spcPts val="1439"/>
                </a:lnSpc>
              </a:pPr>
            </a:p>
          </p:txBody>
        </p:sp>
      </p:grpSp>
      <p:sp>
        <p:nvSpPr>
          <p:cNvPr name="TextBox 19" id="19"/>
          <p:cNvSpPr txBox="true"/>
          <p:nvPr/>
        </p:nvSpPr>
        <p:spPr>
          <a:xfrm rot="0">
            <a:off x="1028700" y="8894012"/>
            <a:ext cx="6962521" cy="316230"/>
          </a:xfrm>
          <a:prstGeom prst="rect">
            <a:avLst/>
          </a:prstGeom>
        </p:spPr>
        <p:txBody>
          <a:bodyPr anchor="t" rtlCol="false" tIns="0" lIns="0" bIns="0" rIns="0">
            <a:spAutoFit/>
          </a:bodyPr>
          <a:lstStyle/>
          <a:p>
            <a:pPr>
              <a:lnSpc>
                <a:spcPts val="2520"/>
              </a:lnSpc>
              <a:spcBef>
                <a:spcPct val="0"/>
              </a:spcBef>
            </a:pPr>
            <a:r>
              <a:rPr lang="en-US" sz="1800" spc="360">
                <a:solidFill>
                  <a:srgbClr val="FAF7F2"/>
                </a:solidFill>
                <a:latin typeface="Beautifully Delicious Sans Heavy"/>
              </a:rPr>
              <a:t>BORCELLE</a:t>
            </a:r>
          </a:p>
        </p:txBody>
      </p:sp>
      <p:sp>
        <p:nvSpPr>
          <p:cNvPr name="TextBox 20" id="20"/>
          <p:cNvSpPr txBox="true"/>
          <p:nvPr/>
        </p:nvSpPr>
        <p:spPr>
          <a:xfrm rot="0">
            <a:off x="16065676" y="8873490"/>
            <a:ext cx="963219" cy="316230"/>
          </a:xfrm>
          <a:prstGeom prst="rect">
            <a:avLst/>
          </a:prstGeom>
        </p:spPr>
        <p:txBody>
          <a:bodyPr anchor="t" rtlCol="false" tIns="0" lIns="0" bIns="0" rIns="0">
            <a:spAutoFit/>
          </a:bodyPr>
          <a:lstStyle/>
          <a:p>
            <a:pPr algn="ctr">
              <a:lnSpc>
                <a:spcPts val="2520"/>
              </a:lnSpc>
              <a:spcBef>
                <a:spcPct val="0"/>
              </a:spcBef>
            </a:pPr>
            <a:r>
              <a:rPr lang="en-US" sz="1800" spc="360">
                <a:solidFill>
                  <a:srgbClr val="FAF7F2"/>
                </a:solidFill>
                <a:latin typeface="Beautifully Delicious Sans Heavy"/>
              </a:rPr>
              <a:t>06</a:t>
            </a:r>
          </a:p>
        </p:txBody>
      </p:sp>
      <p:sp>
        <p:nvSpPr>
          <p:cNvPr name="TextBox 21" id="21"/>
          <p:cNvSpPr txBox="true"/>
          <p:nvPr/>
        </p:nvSpPr>
        <p:spPr>
          <a:xfrm rot="0">
            <a:off x="11820779" y="981075"/>
            <a:ext cx="5438521" cy="316230"/>
          </a:xfrm>
          <a:prstGeom prst="rect">
            <a:avLst/>
          </a:prstGeom>
        </p:spPr>
        <p:txBody>
          <a:bodyPr anchor="t" rtlCol="false" tIns="0" lIns="0" bIns="0" rIns="0">
            <a:spAutoFit/>
          </a:bodyPr>
          <a:lstStyle/>
          <a:p>
            <a:pPr algn="r">
              <a:lnSpc>
                <a:spcPts val="2520"/>
              </a:lnSpc>
              <a:spcBef>
                <a:spcPct val="0"/>
              </a:spcBef>
            </a:pPr>
            <a:r>
              <a:rPr lang="en-US" sz="1800" spc="360">
                <a:solidFill>
                  <a:srgbClr val="FAF7F2"/>
                </a:solidFill>
                <a:latin typeface="Beautifully Delicious Sans Heavy"/>
              </a:rPr>
              <a:t>REALLYGREATSITE.COM</a:t>
            </a:r>
          </a:p>
        </p:txBody>
      </p:sp>
      <p:sp>
        <p:nvSpPr>
          <p:cNvPr name="TextBox 22" id="22"/>
          <p:cNvSpPr txBox="true"/>
          <p:nvPr/>
        </p:nvSpPr>
        <p:spPr>
          <a:xfrm rot="0">
            <a:off x="1614311" y="4812195"/>
            <a:ext cx="6683597" cy="2724145"/>
          </a:xfrm>
          <a:prstGeom prst="rect">
            <a:avLst/>
          </a:prstGeom>
        </p:spPr>
        <p:txBody>
          <a:bodyPr anchor="t" rtlCol="false" tIns="0" lIns="0" bIns="0" rIns="0">
            <a:spAutoFit/>
          </a:bodyPr>
          <a:lstStyle/>
          <a:p>
            <a:pPr algn="just">
              <a:lnSpc>
                <a:spcPts val="3600"/>
              </a:lnSpc>
            </a:pPr>
            <a:r>
              <a:rPr lang="en-US" sz="2000" spc="100">
                <a:solidFill>
                  <a:srgbClr val="FAF7F2"/>
                </a:solidFill>
                <a:latin typeface="TT Prosto Sans"/>
              </a:rPr>
              <a:t>Presentations are communication tools that can be </a:t>
            </a:r>
            <a:r>
              <a:rPr lang="en-US" sz="2000" spc="100">
                <a:solidFill>
                  <a:srgbClr val="FAF7F2"/>
                </a:solidFill>
                <a:latin typeface="TT Prosto Sans"/>
              </a:rPr>
              <a:t>used as demonstrations, lectures, speeches, reports, and more. It is mostly presented before an audience. It serves a variety of purposes, making presentations powerful tools for convincing and teaching.</a:t>
            </a:r>
          </a:p>
        </p:txBody>
      </p:sp>
      <p:sp>
        <p:nvSpPr>
          <p:cNvPr name="TextBox 23" id="23"/>
          <p:cNvSpPr txBox="true"/>
          <p:nvPr/>
        </p:nvSpPr>
        <p:spPr>
          <a:xfrm rot="0">
            <a:off x="10026099" y="4812195"/>
            <a:ext cx="6683597" cy="2724145"/>
          </a:xfrm>
          <a:prstGeom prst="rect">
            <a:avLst/>
          </a:prstGeom>
        </p:spPr>
        <p:txBody>
          <a:bodyPr anchor="t" rtlCol="false" tIns="0" lIns="0" bIns="0" rIns="0">
            <a:spAutoFit/>
          </a:bodyPr>
          <a:lstStyle/>
          <a:p>
            <a:pPr algn="just">
              <a:lnSpc>
                <a:spcPts val="3600"/>
              </a:lnSpc>
            </a:pPr>
            <a:r>
              <a:rPr lang="en-US" sz="2000" spc="100">
                <a:solidFill>
                  <a:srgbClr val="FAF7F2"/>
                </a:solidFill>
                <a:latin typeface="TT Prosto Sans"/>
              </a:rPr>
              <a:t>Presentations are communication tools that can be </a:t>
            </a:r>
            <a:r>
              <a:rPr lang="en-US" sz="2000" spc="100">
                <a:solidFill>
                  <a:srgbClr val="FAF7F2"/>
                </a:solidFill>
                <a:latin typeface="TT Prosto Sans"/>
              </a:rPr>
              <a:t>used as demonstrations, lectures, speeches, reports, and more. It is mostly presented before an audience. It serves a variety of purposes, making presentations powerful tools for convincing and teaching.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343972" y="2509516"/>
            <a:ext cx="12169742" cy="5750838"/>
            <a:chOff x="0" y="0"/>
            <a:chExt cx="3205200" cy="1514624"/>
          </a:xfrm>
        </p:grpSpPr>
        <p:sp>
          <p:nvSpPr>
            <p:cNvPr name="Freeform 6" id="6"/>
            <p:cNvSpPr/>
            <p:nvPr/>
          </p:nvSpPr>
          <p:spPr>
            <a:xfrm flipH="false" flipV="false" rot="0">
              <a:off x="0" y="0"/>
              <a:ext cx="3205200" cy="1514624"/>
            </a:xfrm>
            <a:custGeom>
              <a:avLst/>
              <a:gdLst/>
              <a:ahLst/>
              <a:cxnLst/>
              <a:rect r="r" b="b" t="t" l="l"/>
              <a:pathLst>
                <a:path h="1514624" w="3205200">
                  <a:moveTo>
                    <a:pt x="41350" y="0"/>
                  </a:moveTo>
                  <a:lnTo>
                    <a:pt x="3163849" y="0"/>
                  </a:lnTo>
                  <a:cubicBezTo>
                    <a:pt x="3174816" y="0"/>
                    <a:pt x="3185333" y="4357"/>
                    <a:pt x="3193088" y="12111"/>
                  </a:cubicBezTo>
                  <a:cubicBezTo>
                    <a:pt x="3200843" y="19866"/>
                    <a:pt x="3205200" y="30384"/>
                    <a:pt x="3205200" y="41350"/>
                  </a:cubicBezTo>
                  <a:lnTo>
                    <a:pt x="3205200" y="1473274"/>
                  </a:lnTo>
                  <a:cubicBezTo>
                    <a:pt x="3205200" y="1484240"/>
                    <a:pt x="3200843" y="1494758"/>
                    <a:pt x="3193088" y="1502513"/>
                  </a:cubicBezTo>
                  <a:cubicBezTo>
                    <a:pt x="3185333" y="1510268"/>
                    <a:pt x="3174816" y="1514624"/>
                    <a:pt x="3163849" y="1514624"/>
                  </a:cubicBezTo>
                  <a:lnTo>
                    <a:pt x="41350" y="1514624"/>
                  </a:lnTo>
                  <a:cubicBezTo>
                    <a:pt x="30384" y="1514624"/>
                    <a:pt x="19866" y="1510268"/>
                    <a:pt x="12111" y="1502513"/>
                  </a:cubicBezTo>
                  <a:cubicBezTo>
                    <a:pt x="4357" y="1494758"/>
                    <a:pt x="0" y="1484240"/>
                    <a:pt x="0" y="1473274"/>
                  </a:cubicBezTo>
                  <a:lnTo>
                    <a:pt x="0" y="41350"/>
                  </a:lnTo>
                  <a:cubicBezTo>
                    <a:pt x="0" y="30384"/>
                    <a:pt x="4357" y="19866"/>
                    <a:pt x="12111" y="12111"/>
                  </a:cubicBezTo>
                  <a:cubicBezTo>
                    <a:pt x="19866" y="4357"/>
                    <a:pt x="30384" y="0"/>
                    <a:pt x="41350"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3205200" cy="1638449"/>
            </a:xfrm>
            <a:prstGeom prst="rect">
              <a:avLst/>
            </a:prstGeom>
          </p:spPr>
          <p:txBody>
            <a:bodyPr anchor="ctr" rtlCol="false" tIns="50800" lIns="50800" bIns="50800" rIns="50800"/>
            <a:lstStyle/>
            <a:p>
              <a:pPr algn="ctr">
                <a:lnSpc>
                  <a:spcPts val="3150"/>
                </a:lnSpc>
              </a:pPr>
            </a:p>
          </p:txBody>
        </p:sp>
      </p:grpSp>
      <p:grpSp>
        <p:nvGrpSpPr>
          <p:cNvPr name="Group 8" id="8"/>
          <p:cNvGrpSpPr>
            <a:grpSpLocks noChangeAspect="true"/>
          </p:cNvGrpSpPr>
          <p:nvPr/>
        </p:nvGrpSpPr>
        <p:grpSpPr>
          <a:xfrm rot="0">
            <a:off x="13482520" y="2847523"/>
            <a:ext cx="3800934" cy="5267067"/>
            <a:chOff x="0" y="0"/>
            <a:chExt cx="4734560" cy="6560820"/>
          </a:xfrm>
        </p:grpSpPr>
        <p:sp>
          <p:nvSpPr>
            <p:cNvPr name="Freeform 9" id="9"/>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31312D"/>
            </a:solidFill>
          </p:spPr>
        </p:sp>
        <p:sp>
          <p:nvSpPr>
            <p:cNvPr name="Freeform 10" id="10"/>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FAF7F2"/>
            </a:solidFill>
          </p:spPr>
        </p:sp>
        <p:sp>
          <p:nvSpPr>
            <p:cNvPr name="Freeform 11" id="11"/>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l="0" t="-2244" r="0" b="-2244"/>
              </a:stretch>
            </a:blipFill>
          </p:spPr>
        </p:sp>
        <p:sp>
          <p:nvSpPr>
            <p:cNvPr name="Freeform 12" id="12"/>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1312D"/>
            </a:solidFill>
          </p:spPr>
        </p:sp>
        <p:sp>
          <p:nvSpPr>
            <p:cNvPr name="Freeform 13" id="13"/>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1312D"/>
            </a:solidFill>
          </p:spPr>
        </p:sp>
        <p:sp>
          <p:nvSpPr>
            <p:cNvPr name="Freeform 14" id="14"/>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1312D"/>
            </a:solidFill>
          </p:spPr>
        </p:sp>
        <p:sp>
          <p:nvSpPr>
            <p:cNvPr name="Freeform 15" id="15"/>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FAF7F2"/>
            </a:solidFill>
          </p:spPr>
        </p:sp>
        <p:sp>
          <p:nvSpPr>
            <p:cNvPr name="Freeform 16" id="16"/>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31312D"/>
            </a:solidFill>
          </p:spPr>
        </p:sp>
        <p:sp>
          <p:nvSpPr>
            <p:cNvPr name="Freeform 17" id="17"/>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FAF7F2"/>
            </a:solidFill>
          </p:spPr>
        </p:sp>
        <p:sp>
          <p:nvSpPr>
            <p:cNvPr name="Freeform 18" id="18"/>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FAF7F2"/>
            </a:solidFill>
          </p:spPr>
        </p:sp>
        <p:sp>
          <p:nvSpPr>
            <p:cNvPr name="Freeform 19" id="19"/>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FAF7F2"/>
            </a:solidFill>
          </p:spPr>
        </p:sp>
      </p:grpSp>
      <p:grpSp>
        <p:nvGrpSpPr>
          <p:cNvPr name="Group 20" id="20"/>
          <p:cNvGrpSpPr>
            <a:grpSpLocks noChangeAspect="true"/>
          </p:cNvGrpSpPr>
          <p:nvPr/>
        </p:nvGrpSpPr>
        <p:grpSpPr>
          <a:xfrm rot="0">
            <a:off x="12604795" y="4786891"/>
            <a:ext cx="1755451" cy="3473462"/>
            <a:chOff x="0" y="0"/>
            <a:chExt cx="2620010" cy="5184140"/>
          </a:xfrm>
        </p:grpSpPr>
        <p:sp>
          <p:nvSpPr>
            <p:cNvPr name="Freeform 21" id="2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31312D"/>
            </a:solidFill>
          </p:spPr>
        </p:sp>
        <p:sp>
          <p:nvSpPr>
            <p:cNvPr name="Freeform 22" id="2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t="0" r="-22189" b="0"/>
              </a:stretch>
            </a:blipFill>
          </p:spPr>
        </p:sp>
        <p:sp>
          <p:nvSpPr>
            <p:cNvPr name="Freeform 23" id="2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AF7F2"/>
            </a:solidFill>
          </p:spPr>
        </p:sp>
        <p:sp>
          <p:nvSpPr>
            <p:cNvPr name="Freeform 24" id="2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AF7F2"/>
            </a:solidFill>
          </p:spPr>
        </p:sp>
        <p:sp>
          <p:nvSpPr>
            <p:cNvPr name="Freeform 25" id="2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31312D"/>
            </a:solidFill>
          </p:spPr>
        </p:sp>
        <p:sp>
          <p:nvSpPr>
            <p:cNvPr name="Freeform 26" id="2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1312D"/>
            </a:solidFill>
          </p:spPr>
        </p:sp>
        <p:sp>
          <p:nvSpPr>
            <p:cNvPr name="Freeform 27" id="2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1312D"/>
            </a:solidFill>
          </p:spPr>
        </p:sp>
        <p:sp>
          <p:nvSpPr>
            <p:cNvPr name="Freeform 28" id="2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1312D"/>
            </a:solidFill>
          </p:spPr>
        </p:sp>
        <p:sp>
          <p:nvSpPr>
            <p:cNvPr name="Freeform 29" id="2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AF7F2"/>
            </a:solidFill>
          </p:spPr>
        </p:sp>
      </p:grpSp>
      <p:grpSp>
        <p:nvGrpSpPr>
          <p:cNvPr name="Group 30" id="30"/>
          <p:cNvGrpSpPr/>
          <p:nvPr/>
        </p:nvGrpSpPr>
        <p:grpSpPr>
          <a:xfrm rot="0">
            <a:off x="15835270" y="8793669"/>
            <a:ext cx="1424030" cy="523496"/>
            <a:chOff x="0" y="0"/>
            <a:chExt cx="1345399" cy="494590"/>
          </a:xfrm>
        </p:grpSpPr>
        <p:sp>
          <p:nvSpPr>
            <p:cNvPr name="Freeform 31" id="31"/>
            <p:cNvSpPr/>
            <p:nvPr/>
          </p:nvSpPr>
          <p:spPr>
            <a:xfrm flipH="false" flipV="false" rot="0">
              <a:off x="0" y="0"/>
              <a:ext cx="1345399" cy="494590"/>
            </a:xfrm>
            <a:custGeom>
              <a:avLst/>
              <a:gdLst/>
              <a:ahLst/>
              <a:cxnLst/>
              <a:rect r="r" b="b" t="t" l="l"/>
              <a:pathLst>
                <a:path h="494590" w="1345399">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sp>
        <p:sp>
          <p:nvSpPr>
            <p:cNvPr name="TextBox 32" id="32"/>
            <p:cNvSpPr txBox="true"/>
            <p:nvPr/>
          </p:nvSpPr>
          <p:spPr>
            <a:xfrm>
              <a:off x="0" y="-38100"/>
              <a:ext cx="1345399" cy="532690"/>
            </a:xfrm>
            <a:prstGeom prst="rect">
              <a:avLst/>
            </a:prstGeom>
          </p:spPr>
          <p:txBody>
            <a:bodyPr anchor="ctr" rtlCol="false" tIns="39101" lIns="39101" bIns="39101" rIns="39101"/>
            <a:lstStyle/>
            <a:p>
              <a:pPr algn="ctr">
                <a:lnSpc>
                  <a:spcPts val="1439"/>
                </a:lnSpc>
              </a:pPr>
            </a:p>
          </p:txBody>
        </p:sp>
      </p:grpSp>
      <p:sp>
        <p:nvSpPr>
          <p:cNvPr name="TextBox 33" id="33"/>
          <p:cNvSpPr txBox="true"/>
          <p:nvPr/>
        </p:nvSpPr>
        <p:spPr>
          <a:xfrm rot="0">
            <a:off x="511088" y="2733223"/>
            <a:ext cx="11835510" cy="5541640"/>
          </a:xfrm>
          <a:prstGeom prst="rect">
            <a:avLst/>
          </a:prstGeom>
        </p:spPr>
        <p:txBody>
          <a:bodyPr anchor="t" rtlCol="false" tIns="0" lIns="0" bIns="0" rIns="0">
            <a:spAutoFit/>
          </a:bodyPr>
          <a:lstStyle/>
          <a:p>
            <a:pPr algn="just">
              <a:lnSpc>
                <a:spcPts val="3420"/>
              </a:lnSpc>
            </a:pPr>
            <a:r>
              <a:rPr lang="en-US" sz="1900" spc="95">
                <a:solidFill>
                  <a:srgbClr val="FAF7F2"/>
                </a:solidFill>
                <a:latin typeface="TT Prosto Sans"/>
              </a:rPr>
              <a:t>CI/CD merupakan pendekatan pengembangan software atau aplikasi yang bertujuan untuk meningkatkan kecepatan pengembangan dan produksi. Dengan menerapkan CI/CD, tim pengembang dapat mengurangi waktu dan usaha yang diperlukan untuk menyatukan dan menguji perubahan yang dilakukan terhadap kode serta integrasi perubahan itu sendiri.</a:t>
            </a:r>
          </a:p>
          <a:p>
            <a:pPr algn="just">
              <a:lnSpc>
                <a:spcPts val="3420"/>
              </a:lnSpc>
            </a:pPr>
            <a:r>
              <a:rPr lang="en-US" sz="1900" spc="95">
                <a:solidFill>
                  <a:srgbClr val="FAF7F2"/>
                </a:solidFill>
                <a:latin typeface="TT Prosto Sans"/>
              </a:rPr>
              <a:t> </a:t>
            </a:r>
          </a:p>
          <a:p>
            <a:pPr algn="just">
              <a:lnSpc>
                <a:spcPts val="3420"/>
              </a:lnSpc>
            </a:pPr>
            <a:r>
              <a:rPr lang="en-US" sz="1900" spc="95">
                <a:solidFill>
                  <a:srgbClr val="FAF7F2"/>
                </a:solidFill>
                <a:latin typeface="TT Prosto Sans"/>
              </a:rPr>
              <a:t>Metode ini memperkenalkan otomatisasi serta monitoring berkelanjutan ke dalam tahapan pengembangan aplikasi. Mulai dari fase integrasi, pengujian, hingga penerapan perubahan. Konsep dari CI/CD adalah continuous integration, continuous delivery, dan continuous deployment. Dengan tujuan menciptakan solusi untuk masalah pengintegrasian kode baru yang dapat menyebabkan konflik berkelanjutan dalam pengembangan aplikasi. Ini juga sering disebut sebagai “Integration Hell”.</a:t>
            </a:r>
          </a:p>
          <a:p>
            <a:pPr algn="just" marL="0" indent="0" lvl="0">
              <a:lnSpc>
                <a:spcPts val="3420"/>
              </a:lnSpc>
              <a:spcBef>
                <a:spcPct val="0"/>
              </a:spcBef>
            </a:pPr>
          </a:p>
        </p:txBody>
      </p:sp>
      <p:sp>
        <p:nvSpPr>
          <p:cNvPr name="TextBox 34" id="34"/>
          <p:cNvSpPr txBox="true"/>
          <p:nvPr/>
        </p:nvSpPr>
        <p:spPr>
          <a:xfrm rot="0">
            <a:off x="1028700" y="895350"/>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CD/CI</a:t>
            </a:r>
          </a:p>
        </p:txBody>
      </p:sp>
      <p:sp>
        <p:nvSpPr>
          <p:cNvPr name="TextBox 35" id="35"/>
          <p:cNvSpPr txBox="true"/>
          <p:nvPr/>
        </p:nvSpPr>
        <p:spPr>
          <a:xfrm rot="0">
            <a:off x="1028700" y="8894012"/>
            <a:ext cx="6962521" cy="316230"/>
          </a:xfrm>
          <a:prstGeom prst="rect">
            <a:avLst/>
          </a:prstGeom>
        </p:spPr>
        <p:txBody>
          <a:bodyPr anchor="t" rtlCol="false" tIns="0" lIns="0" bIns="0" rIns="0">
            <a:spAutoFit/>
          </a:bodyPr>
          <a:lstStyle/>
          <a:p>
            <a:pPr>
              <a:lnSpc>
                <a:spcPts val="2520"/>
              </a:lnSpc>
              <a:spcBef>
                <a:spcPct val="0"/>
              </a:spcBef>
            </a:pPr>
            <a:r>
              <a:rPr lang="en-US" sz="1800" spc="360">
                <a:solidFill>
                  <a:srgbClr val="FAF7F2"/>
                </a:solidFill>
                <a:latin typeface="Beautifully Delicious Sans Heavy"/>
              </a:rPr>
              <a:t>BORCELLE</a:t>
            </a:r>
          </a:p>
        </p:txBody>
      </p:sp>
      <p:sp>
        <p:nvSpPr>
          <p:cNvPr name="TextBox 36" id="36"/>
          <p:cNvSpPr txBox="true"/>
          <p:nvPr/>
        </p:nvSpPr>
        <p:spPr>
          <a:xfrm rot="0">
            <a:off x="16065676" y="8873490"/>
            <a:ext cx="963219" cy="316230"/>
          </a:xfrm>
          <a:prstGeom prst="rect">
            <a:avLst/>
          </a:prstGeom>
        </p:spPr>
        <p:txBody>
          <a:bodyPr anchor="t" rtlCol="false" tIns="0" lIns="0" bIns="0" rIns="0">
            <a:spAutoFit/>
          </a:bodyPr>
          <a:lstStyle/>
          <a:p>
            <a:pPr algn="ctr">
              <a:lnSpc>
                <a:spcPts val="2520"/>
              </a:lnSpc>
              <a:spcBef>
                <a:spcPct val="0"/>
              </a:spcBef>
            </a:pPr>
            <a:r>
              <a:rPr lang="en-US" sz="1800" spc="360">
                <a:solidFill>
                  <a:srgbClr val="FAF7F2"/>
                </a:solidFill>
                <a:latin typeface="Beautifully Delicious Sans Heavy"/>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p:nvPr/>
        </p:nvGrpSpPr>
        <p:grpSpPr>
          <a:xfrm rot="0">
            <a:off x="6654650" y="1870573"/>
            <a:ext cx="10604650" cy="6545854"/>
            <a:chOff x="0" y="0"/>
            <a:chExt cx="2792994" cy="1724011"/>
          </a:xfrm>
        </p:grpSpPr>
        <p:sp>
          <p:nvSpPr>
            <p:cNvPr name="Freeform 6" id="6"/>
            <p:cNvSpPr/>
            <p:nvPr/>
          </p:nvSpPr>
          <p:spPr>
            <a:xfrm flipH="false" flipV="false" rot="0">
              <a:off x="0" y="0"/>
              <a:ext cx="2792994" cy="1724011"/>
            </a:xfrm>
            <a:custGeom>
              <a:avLst/>
              <a:gdLst/>
              <a:ahLst/>
              <a:cxnLst/>
              <a:rect r="r" b="b" t="t" l="l"/>
              <a:pathLst>
                <a:path h="1724011" w="2792994">
                  <a:moveTo>
                    <a:pt x="47453" y="0"/>
                  </a:moveTo>
                  <a:lnTo>
                    <a:pt x="2745541" y="0"/>
                  </a:lnTo>
                  <a:cubicBezTo>
                    <a:pt x="2771749" y="0"/>
                    <a:pt x="2792994" y="21246"/>
                    <a:pt x="2792994" y="47453"/>
                  </a:cubicBezTo>
                  <a:lnTo>
                    <a:pt x="2792994" y="1676558"/>
                  </a:lnTo>
                  <a:cubicBezTo>
                    <a:pt x="2792994" y="1689143"/>
                    <a:pt x="2787995" y="1701213"/>
                    <a:pt x="2779095" y="1710112"/>
                  </a:cubicBezTo>
                  <a:cubicBezTo>
                    <a:pt x="2770196" y="1719011"/>
                    <a:pt x="2758126" y="1724011"/>
                    <a:pt x="2745541" y="1724011"/>
                  </a:cubicBezTo>
                  <a:lnTo>
                    <a:pt x="47453" y="1724011"/>
                  </a:lnTo>
                  <a:cubicBezTo>
                    <a:pt x="34868" y="1724011"/>
                    <a:pt x="22798" y="1719011"/>
                    <a:pt x="13899" y="1710112"/>
                  </a:cubicBezTo>
                  <a:cubicBezTo>
                    <a:pt x="5000" y="1701213"/>
                    <a:pt x="0" y="1689143"/>
                    <a:pt x="0" y="1676558"/>
                  </a:cubicBezTo>
                  <a:lnTo>
                    <a:pt x="0" y="47453"/>
                  </a:lnTo>
                  <a:cubicBezTo>
                    <a:pt x="0" y="34868"/>
                    <a:pt x="5000" y="22798"/>
                    <a:pt x="13899" y="13899"/>
                  </a:cubicBezTo>
                  <a:cubicBezTo>
                    <a:pt x="22798" y="5000"/>
                    <a:pt x="34868" y="0"/>
                    <a:pt x="47453" y="0"/>
                  </a:cubicBezTo>
                  <a:close/>
                </a:path>
              </a:pathLst>
            </a:custGeom>
            <a:solidFill>
              <a:srgbClr val="000000">
                <a:alpha val="0"/>
              </a:srgbClr>
            </a:solidFill>
            <a:ln w="28575" cap="rnd">
              <a:solidFill>
                <a:srgbClr val="FAF7F2"/>
              </a:solidFill>
              <a:prstDash val="solid"/>
              <a:round/>
            </a:ln>
          </p:spPr>
        </p:sp>
        <p:sp>
          <p:nvSpPr>
            <p:cNvPr name="TextBox 7" id="7"/>
            <p:cNvSpPr txBox="true"/>
            <p:nvPr/>
          </p:nvSpPr>
          <p:spPr>
            <a:xfrm>
              <a:off x="0" y="-123825"/>
              <a:ext cx="2792994" cy="1847836"/>
            </a:xfrm>
            <a:prstGeom prst="rect">
              <a:avLst/>
            </a:prstGeom>
          </p:spPr>
          <p:txBody>
            <a:bodyPr anchor="ctr" rtlCol="false" tIns="50800" lIns="50800" bIns="50800" rIns="50800"/>
            <a:lstStyle/>
            <a:p>
              <a:pPr algn="ctr">
                <a:lnSpc>
                  <a:spcPts val="3150"/>
                </a:lnSpc>
              </a:pPr>
            </a:p>
          </p:txBody>
        </p:sp>
      </p:grpSp>
      <p:grpSp>
        <p:nvGrpSpPr>
          <p:cNvPr name="Group 8" id="8"/>
          <p:cNvGrpSpPr>
            <a:grpSpLocks noChangeAspect="true"/>
          </p:cNvGrpSpPr>
          <p:nvPr/>
        </p:nvGrpSpPr>
        <p:grpSpPr>
          <a:xfrm rot="0">
            <a:off x="-3806388" y="2534941"/>
            <a:ext cx="9937425" cy="5699987"/>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31312D"/>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AF7F2"/>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AF7F2"/>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AF7F2"/>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28" r="0" b="-3228"/>
              </a:stretch>
            </a:blipFill>
          </p:spPr>
        </p:sp>
      </p:grpSp>
      <p:grpSp>
        <p:nvGrpSpPr>
          <p:cNvPr name="Group 14" id="14"/>
          <p:cNvGrpSpPr/>
          <p:nvPr/>
        </p:nvGrpSpPr>
        <p:grpSpPr>
          <a:xfrm rot="0">
            <a:off x="15835270" y="8793669"/>
            <a:ext cx="1424030" cy="523496"/>
            <a:chOff x="0" y="0"/>
            <a:chExt cx="1345399" cy="494590"/>
          </a:xfrm>
        </p:grpSpPr>
        <p:sp>
          <p:nvSpPr>
            <p:cNvPr name="Freeform 15" id="15"/>
            <p:cNvSpPr/>
            <p:nvPr/>
          </p:nvSpPr>
          <p:spPr>
            <a:xfrm flipH="false" flipV="false" rot="0">
              <a:off x="0" y="0"/>
              <a:ext cx="1345399" cy="494590"/>
            </a:xfrm>
            <a:custGeom>
              <a:avLst/>
              <a:gdLst/>
              <a:ahLst/>
              <a:cxnLst/>
              <a:rect r="r" b="b" t="t" l="l"/>
              <a:pathLst>
                <a:path h="494590" w="1345399">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sp>
        <p:sp>
          <p:nvSpPr>
            <p:cNvPr name="TextBox 16" id="16"/>
            <p:cNvSpPr txBox="true"/>
            <p:nvPr/>
          </p:nvSpPr>
          <p:spPr>
            <a:xfrm>
              <a:off x="0" y="-38100"/>
              <a:ext cx="1345399" cy="532690"/>
            </a:xfrm>
            <a:prstGeom prst="rect">
              <a:avLst/>
            </a:prstGeom>
          </p:spPr>
          <p:txBody>
            <a:bodyPr anchor="ctr" rtlCol="false" tIns="39101" lIns="39101" bIns="39101" rIns="39101"/>
            <a:lstStyle/>
            <a:p>
              <a:pPr algn="ctr">
                <a:lnSpc>
                  <a:spcPts val="1439"/>
                </a:lnSpc>
              </a:pPr>
            </a:p>
          </p:txBody>
        </p:sp>
      </p:grpSp>
      <p:sp>
        <p:nvSpPr>
          <p:cNvPr name="TextBox 17" id="17"/>
          <p:cNvSpPr txBox="true"/>
          <p:nvPr/>
        </p:nvSpPr>
        <p:spPr>
          <a:xfrm rot="0">
            <a:off x="8719944" y="2225137"/>
            <a:ext cx="7666007" cy="5924545"/>
          </a:xfrm>
          <a:prstGeom prst="rect">
            <a:avLst/>
          </a:prstGeom>
        </p:spPr>
        <p:txBody>
          <a:bodyPr anchor="t" rtlCol="false" tIns="0" lIns="0" bIns="0" rIns="0">
            <a:spAutoFit/>
          </a:bodyPr>
          <a:lstStyle/>
          <a:p>
            <a:pPr algn="just">
              <a:lnSpc>
                <a:spcPts val="3600"/>
              </a:lnSpc>
            </a:pPr>
            <a:r>
              <a:rPr lang="en-US" sz="2000" spc="100">
                <a:solidFill>
                  <a:srgbClr val="FAF7F2"/>
                </a:solidFill>
                <a:latin typeface="TT Prosto Sans"/>
              </a:rPr>
              <a:t>Langkah-langkah singkat untuk membuat dan mengatur GitHub Actions:</a:t>
            </a:r>
          </a:p>
          <a:p>
            <a:pPr algn="just">
              <a:lnSpc>
                <a:spcPts val="3600"/>
              </a:lnSpc>
            </a:pPr>
          </a:p>
          <a:p>
            <a:pPr algn="just">
              <a:lnSpc>
                <a:spcPts val="3600"/>
              </a:lnSpc>
            </a:pPr>
            <a:r>
              <a:rPr lang="en-US" sz="2000" spc="100">
                <a:solidFill>
                  <a:srgbClr val="FAF7F2"/>
                </a:solidFill>
                <a:latin typeface="TT Prosto Sans"/>
              </a:rPr>
              <a:t>1. Pastikan memiliki repositori GitHub.</a:t>
            </a:r>
          </a:p>
          <a:p>
            <a:pPr algn="just">
              <a:lnSpc>
                <a:spcPts val="3600"/>
              </a:lnSpc>
            </a:pPr>
            <a:r>
              <a:rPr lang="en-US" sz="2000" spc="100">
                <a:solidFill>
                  <a:srgbClr val="FAF7F2"/>
                </a:solidFill>
                <a:latin typeface="TT Prosto Sans"/>
              </a:rPr>
              <a:t>2. Buka repositori dan klik tab "Actions".</a:t>
            </a:r>
          </a:p>
          <a:p>
            <a:pPr algn="just">
              <a:lnSpc>
                <a:spcPts val="3600"/>
              </a:lnSpc>
            </a:pPr>
            <a:r>
              <a:rPr lang="en-US" sz="2000" spc="100">
                <a:solidFill>
                  <a:srgbClr val="FAF7F2"/>
                </a:solidFill>
                <a:latin typeface="TT Prosto Sans"/>
              </a:rPr>
              <a:t>3. Pilih tindakan dari template atau buat tindakan kustom.</a:t>
            </a:r>
          </a:p>
          <a:p>
            <a:pPr algn="just">
              <a:lnSpc>
                <a:spcPts val="3600"/>
              </a:lnSpc>
            </a:pPr>
            <a:r>
              <a:rPr lang="en-US" sz="2000" spc="100">
                <a:solidFill>
                  <a:srgbClr val="FAF7F2"/>
                </a:solidFill>
                <a:latin typeface="TT Prosto Sans"/>
              </a:rPr>
              <a:t>4. Edit konfigurasi GitHub Actions.</a:t>
            </a:r>
          </a:p>
          <a:p>
            <a:pPr algn="just">
              <a:lnSpc>
                <a:spcPts val="3600"/>
              </a:lnSpc>
            </a:pPr>
            <a:r>
              <a:rPr lang="en-US" sz="2000" spc="100">
                <a:solidFill>
                  <a:srgbClr val="FAF7F2"/>
                </a:solidFill>
                <a:latin typeface="TT Prosto Sans"/>
              </a:rPr>
              <a:t>5. Simpan konfigurasi ke direktori `.github/workflows`.</a:t>
            </a:r>
          </a:p>
          <a:p>
            <a:pPr algn="just">
              <a:lnSpc>
                <a:spcPts val="3600"/>
              </a:lnSpc>
            </a:pPr>
            <a:r>
              <a:rPr lang="en-US" sz="2000" spc="100">
                <a:solidFill>
                  <a:srgbClr val="FAF7F2"/>
                </a:solidFill>
                <a:latin typeface="TT Prosto Sans"/>
              </a:rPr>
              <a:t>6. Commit dan push konfigurasi ke repositori.</a:t>
            </a:r>
          </a:p>
          <a:p>
            <a:pPr algn="just">
              <a:lnSpc>
                <a:spcPts val="3600"/>
              </a:lnSpc>
            </a:pPr>
            <a:r>
              <a:rPr lang="en-US" sz="2000" spc="100">
                <a:solidFill>
                  <a:srgbClr val="FAF7F2"/>
                </a:solidFill>
                <a:latin typeface="TT Prosto Sans"/>
              </a:rPr>
              <a:t>7. Lihat status CI/CD di tab "Actions".</a:t>
            </a:r>
          </a:p>
          <a:p>
            <a:pPr algn="just">
              <a:lnSpc>
                <a:spcPts val="3600"/>
              </a:lnSpc>
            </a:pPr>
            <a:r>
              <a:rPr lang="en-US" sz="2000" spc="100">
                <a:solidFill>
                  <a:srgbClr val="FAF7F2"/>
                </a:solidFill>
                <a:latin typeface="TT Prosto Sans"/>
              </a:rPr>
              <a:t>8. Pantau hasil CI/CD.</a:t>
            </a:r>
          </a:p>
          <a:p>
            <a:pPr algn="just" marL="0" indent="0" lvl="0">
              <a:lnSpc>
                <a:spcPts val="3600"/>
              </a:lnSpc>
              <a:spcBef>
                <a:spcPct val="0"/>
              </a:spcBef>
            </a:pPr>
            <a:r>
              <a:rPr lang="en-US" sz="2000" spc="100">
                <a:solidFill>
                  <a:srgbClr val="FAF7F2"/>
                </a:solidFill>
                <a:latin typeface="TT Prosto Sans"/>
              </a:rPr>
              <a:t>9. Kelola dan tambahkan tindakan sesuai kebutuhan.</a:t>
            </a:r>
          </a:p>
        </p:txBody>
      </p:sp>
      <p:sp>
        <p:nvSpPr>
          <p:cNvPr name="TextBox 18" id="18"/>
          <p:cNvSpPr txBox="true"/>
          <p:nvPr/>
        </p:nvSpPr>
        <p:spPr>
          <a:xfrm rot="0">
            <a:off x="682055" y="152400"/>
            <a:ext cx="16422605" cy="16192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LANGKAH LANGKAH KONFIGURASI</a:t>
            </a:r>
          </a:p>
        </p:txBody>
      </p:sp>
      <p:sp>
        <p:nvSpPr>
          <p:cNvPr name="TextBox 19" id="19"/>
          <p:cNvSpPr txBox="true"/>
          <p:nvPr/>
        </p:nvSpPr>
        <p:spPr>
          <a:xfrm rot="0">
            <a:off x="1028700" y="8894012"/>
            <a:ext cx="6962521" cy="316230"/>
          </a:xfrm>
          <a:prstGeom prst="rect">
            <a:avLst/>
          </a:prstGeom>
        </p:spPr>
        <p:txBody>
          <a:bodyPr anchor="t" rtlCol="false" tIns="0" lIns="0" bIns="0" rIns="0">
            <a:spAutoFit/>
          </a:bodyPr>
          <a:lstStyle/>
          <a:p>
            <a:pPr>
              <a:lnSpc>
                <a:spcPts val="2520"/>
              </a:lnSpc>
              <a:spcBef>
                <a:spcPct val="0"/>
              </a:spcBef>
            </a:pPr>
            <a:r>
              <a:rPr lang="en-US" sz="1800" spc="360">
                <a:solidFill>
                  <a:srgbClr val="FAF7F2"/>
                </a:solidFill>
                <a:latin typeface="Beautifully Delicious Sans Heavy"/>
              </a:rPr>
              <a:t>BORCELLE</a:t>
            </a:r>
          </a:p>
        </p:txBody>
      </p:sp>
      <p:sp>
        <p:nvSpPr>
          <p:cNvPr name="TextBox 20" id="20"/>
          <p:cNvSpPr txBox="true"/>
          <p:nvPr/>
        </p:nvSpPr>
        <p:spPr>
          <a:xfrm rot="0">
            <a:off x="16065676" y="8873490"/>
            <a:ext cx="963219" cy="316230"/>
          </a:xfrm>
          <a:prstGeom prst="rect">
            <a:avLst/>
          </a:prstGeom>
        </p:spPr>
        <p:txBody>
          <a:bodyPr anchor="t" rtlCol="false" tIns="0" lIns="0" bIns="0" rIns="0">
            <a:spAutoFit/>
          </a:bodyPr>
          <a:lstStyle/>
          <a:p>
            <a:pPr algn="ctr">
              <a:lnSpc>
                <a:spcPts val="2520"/>
              </a:lnSpc>
              <a:spcBef>
                <a:spcPct val="0"/>
              </a:spcBef>
            </a:pPr>
            <a:r>
              <a:rPr lang="en-US" sz="1800" spc="360">
                <a:solidFill>
                  <a:srgbClr val="FAF7F2"/>
                </a:solidFill>
                <a:latin typeface="Beautifully Delicious Sans Heavy"/>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292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3481785" y="-8238629"/>
            <a:ext cx="17164144" cy="24732196"/>
            <a:chOff x="0" y="0"/>
            <a:chExt cx="3172968" cy="4572000"/>
          </a:xfrm>
        </p:grpSpPr>
        <p:sp>
          <p:nvSpPr>
            <p:cNvPr name="Freeform 3" id="3"/>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sp>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2">
                <a:alphaModFix amt="60000"/>
              </a:blip>
              <a:stretch>
                <a:fillRect l="-160" t="0" r="-160" b="0"/>
              </a:stretch>
            </a:blipFill>
          </p:spPr>
        </p:sp>
      </p:grpSp>
      <p:grpSp>
        <p:nvGrpSpPr>
          <p:cNvPr name="Group 5" id="5"/>
          <p:cNvGrpSpPr>
            <a:grpSpLocks noChangeAspect="true"/>
          </p:cNvGrpSpPr>
          <p:nvPr/>
        </p:nvGrpSpPr>
        <p:grpSpPr>
          <a:xfrm rot="0">
            <a:off x="9550645" y="2387776"/>
            <a:ext cx="9127517" cy="5235433"/>
            <a:chOff x="0" y="0"/>
            <a:chExt cx="7981950" cy="4578350"/>
          </a:xfrm>
        </p:grpSpPr>
        <p:sp>
          <p:nvSpPr>
            <p:cNvPr name="Freeform 6" id="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31312D"/>
            </a:solidFill>
          </p:spPr>
        </p:sp>
        <p:sp>
          <p:nvSpPr>
            <p:cNvPr name="Freeform 7" id="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AF7F2"/>
            </a:solidFill>
          </p:spPr>
        </p:sp>
        <p:sp>
          <p:nvSpPr>
            <p:cNvPr name="Freeform 8" id="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AF7F2"/>
            </a:solidFill>
          </p:spPr>
        </p:sp>
        <p:sp>
          <p:nvSpPr>
            <p:cNvPr name="Freeform 9" id="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AF7F2"/>
            </a:solidFill>
          </p:spPr>
        </p:sp>
        <p:sp>
          <p:nvSpPr>
            <p:cNvPr name="Freeform 10" id="1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69914" r="0" b="-69914"/>
              </a:stretch>
            </a:blipFill>
          </p:spPr>
        </p:sp>
      </p:grpSp>
      <p:grpSp>
        <p:nvGrpSpPr>
          <p:cNvPr name="Group 11" id="11"/>
          <p:cNvGrpSpPr>
            <a:grpSpLocks noChangeAspect="true"/>
          </p:cNvGrpSpPr>
          <p:nvPr/>
        </p:nvGrpSpPr>
        <p:grpSpPr>
          <a:xfrm rot="0">
            <a:off x="15577546" y="3426851"/>
            <a:ext cx="3363508" cy="4660912"/>
            <a:chOff x="0" y="0"/>
            <a:chExt cx="4734560" cy="6560820"/>
          </a:xfrm>
        </p:grpSpPr>
        <p:sp>
          <p:nvSpPr>
            <p:cNvPr name="Freeform 12" id="12"/>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31312D"/>
            </a:solidFill>
          </p:spPr>
        </p:sp>
        <p:sp>
          <p:nvSpPr>
            <p:cNvPr name="Freeform 13" id="13"/>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FAF7F2"/>
            </a:solidFill>
          </p:spPr>
        </p:sp>
        <p:sp>
          <p:nvSpPr>
            <p:cNvPr name="Freeform 14" id="14"/>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0" t="-2244" r="0" b="-2244"/>
              </a:stretch>
            </a:blipFill>
          </p:spPr>
        </p:sp>
        <p:sp>
          <p:nvSpPr>
            <p:cNvPr name="Freeform 15" id="15"/>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1312D"/>
            </a:solidFill>
          </p:spPr>
        </p:sp>
        <p:sp>
          <p:nvSpPr>
            <p:cNvPr name="Freeform 16" id="16"/>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1312D"/>
            </a:solidFill>
          </p:spPr>
        </p:sp>
        <p:sp>
          <p:nvSpPr>
            <p:cNvPr name="Freeform 17" id="17"/>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1312D"/>
            </a:solidFill>
          </p:spPr>
        </p:sp>
        <p:sp>
          <p:nvSpPr>
            <p:cNvPr name="Freeform 18" id="18"/>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FAF7F2"/>
            </a:solidFill>
          </p:spPr>
        </p:sp>
        <p:sp>
          <p:nvSpPr>
            <p:cNvPr name="Freeform 19" id="19"/>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31312D"/>
            </a:solidFill>
          </p:spPr>
        </p:sp>
        <p:sp>
          <p:nvSpPr>
            <p:cNvPr name="Freeform 20" id="20"/>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FAF7F2"/>
            </a:solidFill>
          </p:spPr>
        </p:sp>
        <p:sp>
          <p:nvSpPr>
            <p:cNvPr name="Freeform 21" id="21"/>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FAF7F2"/>
            </a:solidFill>
          </p:spPr>
        </p:sp>
        <p:sp>
          <p:nvSpPr>
            <p:cNvPr name="Freeform 22" id="22"/>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FAF7F2"/>
            </a:solidFill>
          </p:spPr>
        </p:sp>
      </p:grpSp>
      <p:grpSp>
        <p:nvGrpSpPr>
          <p:cNvPr name="Group 23" id="23"/>
          <p:cNvGrpSpPr>
            <a:grpSpLocks noChangeAspect="true"/>
          </p:cNvGrpSpPr>
          <p:nvPr/>
        </p:nvGrpSpPr>
        <p:grpSpPr>
          <a:xfrm rot="0">
            <a:off x="14750810" y="4945545"/>
            <a:ext cx="1653471" cy="3271677"/>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31312D"/>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189" t="0" r="-22189"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AF7F2"/>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AF7F2"/>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31312D"/>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1312D"/>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1312D"/>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1312D"/>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AF7F2"/>
            </a:solidFill>
          </p:spPr>
        </p:sp>
      </p:grpSp>
      <p:sp>
        <p:nvSpPr>
          <p:cNvPr name="TextBox 33" id="33"/>
          <p:cNvSpPr txBox="true"/>
          <p:nvPr/>
        </p:nvSpPr>
        <p:spPr>
          <a:xfrm rot="0">
            <a:off x="5858476" y="-28575"/>
            <a:ext cx="11274920" cy="819150"/>
          </a:xfrm>
          <a:prstGeom prst="rect">
            <a:avLst/>
          </a:prstGeom>
        </p:spPr>
        <p:txBody>
          <a:bodyPr anchor="t" rtlCol="false" tIns="0" lIns="0" bIns="0" rIns="0">
            <a:spAutoFit/>
          </a:bodyPr>
          <a:lstStyle/>
          <a:p>
            <a:pPr>
              <a:lnSpc>
                <a:spcPts val="6299"/>
              </a:lnSpc>
              <a:spcBef>
                <a:spcPct val="0"/>
              </a:spcBef>
            </a:pPr>
            <a:r>
              <a:rPr lang="en-US" sz="4500" spc="675">
                <a:solidFill>
                  <a:srgbClr val="FAF7F2"/>
                </a:solidFill>
                <a:latin typeface="Horizon"/>
              </a:rPr>
              <a:t>REFERENSI</a:t>
            </a:r>
          </a:p>
        </p:txBody>
      </p:sp>
      <p:grpSp>
        <p:nvGrpSpPr>
          <p:cNvPr name="Group 34" id="34"/>
          <p:cNvGrpSpPr/>
          <p:nvPr/>
        </p:nvGrpSpPr>
        <p:grpSpPr>
          <a:xfrm rot="0">
            <a:off x="15835270" y="8793669"/>
            <a:ext cx="1424030" cy="523496"/>
            <a:chOff x="0" y="0"/>
            <a:chExt cx="1345399" cy="494590"/>
          </a:xfrm>
        </p:grpSpPr>
        <p:sp>
          <p:nvSpPr>
            <p:cNvPr name="Freeform 35" id="35"/>
            <p:cNvSpPr/>
            <p:nvPr/>
          </p:nvSpPr>
          <p:spPr>
            <a:xfrm flipH="false" flipV="false" rot="0">
              <a:off x="0" y="0"/>
              <a:ext cx="1345399" cy="494590"/>
            </a:xfrm>
            <a:custGeom>
              <a:avLst/>
              <a:gdLst/>
              <a:ahLst/>
              <a:cxnLst/>
              <a:rect r="r" b="b" t="t" l="l"/>
              <a:pathLst>
                <a:path h="494590" w="1345399">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sp>
        <p:sp>
          <p:nvSpPr>
            <p:cNvPr name="TextBox 36" id="36"/>
            <p:cNvSpPr txBox="true"/>
            <p:nvPr/>
          </p:nvSpPr>
          <p:spPr>
            <a:xfrm>
              <a:off x="0" y="-38100"/>
              <a:ext cx="1345399" cy="532690"/>
            </a:xfrm>
            <a:prstGeom prst="rect">
              <a:avLst/>
            </a:prstGeom>
          </p:spPr>
          <p:txBody>
            <a:bodyPr anchor="ctr" rtlCol="false" tIns="39101" lIns="39101" bIns="39101" rIns="39101"/>
            <a:lstStyle/>
            <a:p>
              <a:pPr algn="ctr">
                <a:lnSpc>
                  <a:spcPts val="1439"/>
                </a:lnSpc>
              </a:pPr>
            </a:p>
          </p:txBody>
        </p:sp>
      </p:grpSp>
      <p:sp>
        <p:nvSpPr>
          <p:cNvPr name="TextBox 37" id="37"/>
          <p:cNvSpPr txBox="true"/>
          <p:nvPr/>
        </p:nvSpPr>
        <p:spPr>
          <a:xfrm rot="0">
            <a:off x="16065676" y="8873490"/>
            <a:ext cx="963219" cy="316230"/>
          </a:xfrm>
          <a:prstGeom prst="rect">
            <a:avLst/>
          </a:prstGeom>
        </p:spPr>
        <p:txBody>
          <a:bodyPr anchor="t" rtlCol="false" tIns="0" lIns="0" bIns="0" rIns="0">
            <a:spAutoFit/>
          </a:bodyPr>
          <a:lstStyle/>
          <a:p>
            <a:pPr algn="ctr">
              <a:lnSpc>
                <a:spcPts val="2520"/>
              </a:lnSpc>
              <a:spcBef>
                <a:spcPct val="0"/>
              </a:spcBef>
            </a:pPr>
            <a:r>
              <a:rPr lang="en-US" sz="1800" spc="360" u="sng">
                <a:solidFill>
                  <a:srgbClr val="FAF7F2"/>
                </a:solidFill>
                <a:latin typeface="Beautifully Delicious Sans Heavy"/>
                <a:hlinkClick r:id="rId6" action="ppaction://hlinksldjump"/>
              </a:rPr>
              <a:t>0</a:t>
            </a:r>
            <a:r>
              <a:rPr lang="en-US" sz="1800" spc="360">
                <a:solidFill>
                  <a:srgbClr val="FAF7F2"/>
                </a:solidFill>
                <a:latin typeface="Beautifully Delicious Sans"/>
              </a:rPr>
              <a:t>8</a:t>
            </a:r>
          </a:p>
        </p:txBody>
      </p:sp>
      <p:sp>
        <p:nvSpPr>
          <p:cNvPr name="TextBox 38" id="38"/>
          <p:cNvSpPr txBox="true"/>
          <p:nvPr/>
        </p:nvSpPr>
        <p:spPr>
          <a:xfrm rot="0">
            <a:off x="237247" y="665802"/>
            <a:ext cx="9200734" cy="8875993"/>
          </a:xfrm>
          <a:prstGeom prst="rect">
            <a:avLst/>
          </a:prstGeom>
        </p:spPr>
        <p:txBody>
          <a:bodyPr anchor="t" rtlCol="false" tIns="0" lIns="0" bIns="0" rIns="0">
            <a:spAutoFit/>
          </a:bodyPr>
          <a:lstStyle/>
          <a:p>
            <a:pPr algn="just" marL="457252" indent="-228626" lvl="1">
              <a:lnSpc>
                <a:spcPts val="3812"/>
              </a:lnSpc>
              <a:buFont typeface="Arial"/>
              <a:buChar char="•"/>
            </a:pPr>
            <a:r>
              <a:rPr lang="en-US" sz="2117" spc="105">
                <a:solidFill>
                  <a:srgbClr val="FAF7F2"/>
                </a:solidFill>
                <a:latin typeface="TT Prosto Sans"/>
              </a:rPr>
              <a:t>https://docs.github.com/en/actions</a:t>
            </a:r>
          </a:p>
          <a:p>
            <a:pPr algn="just" marL="457252" indent="-228626" lvl="1">
              <a:lnSpc>
                <a:spcPts val="3812"/>
              </a:lnSpc>
              <a:buFont typeface="Arial"/>
              <a:buChar char="•"/>
            </a:pPr>
            <a:r>
              <a:rPr lang="en-US" sz="2117" spc="105">
                <a:solidFill>
                  <a:srgbClr val="FAF7F2"/>
                </a:solidFill>
                <a:latin typeface="TT Prosto Sans"/>
              </a:rPr>
              <a:t>https://www.pluralsight.com/guides/building-a-ci-cd-pipeline-with-github-actions</a:t>
            </a:r>
          </a:p>
          <a:p>
            <a:pPr algn="just" marL="457252" indent="-228626" lvl="1">
              <a:lnSpc>
                <a:spcPts val="3812"/>
              </a:lnSpc>
              <a:buFont typeface="Arial"/>
              <a:buChar char="•"/>
            </a:pPr>
            <a:r>
              <a:rPr lang="en-US" sz="2117" spc="105">
                <a:solidFill>
                  <a:srgbClr val="FAF7F2"/>
                </a:solidFill>
                <a:latin typeface="TT Prosto Sans"/>
              </a:rPr>
              <a:t>https://www.journaldev.com/37585/github-actions</a:t>
            </a:r>
          </a:p>
          <a:p>
            <a:pPr algn="just" marL="457252" indent="-228626" lvl="1">
              <a:lnSpc>
                <a:spcPts val="3812"/>
              </a:lnSpc>
              <a:buFont typeface="Arial"/>
              <a:buChar char="•"/>
            </a:pPr>
            <a:r>
              <a:rPr lang="en-US" sz="2117" spc="105">
                <a:solidFill>
                  <a:srgbClr val="FAF7F2"/>
                </a:solidFill>
                <a:latin typeface="TT Prosto Sans"/>
              </a:rPr>
              <a:t>https://www.tutorialspoint.com/github_actions/index.htm</a:t>
            </a:r>
          </a:p>
          <a:p>
            <a:pPr algn="just" marL="457252" indent="-228626" lvl="1">
              <a:lnSpc>
                <a:spcPts val="3812"/>
              </a:lnSpc>
              <a:buFont typeface="Arial"/>
              <a:buChar char="•"/>
            </a:pPr>
            <a:r>
              <a:rPr lang="en-US" sz="2117" spc="105">
                <a:solidFill>
                  <a:srgbClr val="FAF7F2"/>
                </a:solidFill>
                <a:latin typeface="TT Prosto Sans"/>
              </a:rPr>
              <a:t>https://www.youtube.com/watch?v=eB0nUzAI7M8</a:t>
            </a:r>
          </a:p>
          <a:p>
            <a:pPr algn="just" marL="457252" indent="-228626" lvl="1">
              <a:lnSpc>
                <a:spcPts val="3812"/>
              </a:lnSpc>
              <a:buFont typeface="Arial"/>
              <a:buChar char="•"/>
            </a:pPr>
            <a:r>
              <a:rPr lang="en-US" sz="2117" spc="105">
                <a:solidFill>
                  <a:srgbClr val="FAF7F2"/>
                </a:solidFill>
                <a:latin typeface="TT Prosto Sans"/>
              </a:rPr>
              <a:t>https://www.geeksforgeeks.org/software-engineering-white-box-testing/</a:t>
            </a:r>
          </a:p>
          <a:p>
            <a:pPr algn="just" marL="457252" indent="-228626" lvl="1">
              <a:lnSpc>
                <a:spcPts val="3812"/>
              </a:lnSpc>
              <a:buFont typeface="Arial"/>
              <a:buChar char="•"/>
            </a:pPr>
            <a:r>
              <a:rPr lang="en-US" sz="2117" spc="105">
                <a:solidFill>
                  <a:srgbClr val="FAF7F2"/>
                </a:solidFill>
                <a:latin typeface="TT Prosto Sans"/>
              </a:rPr>
              <a:t>https://www.biznetgio.com/news/apa-itu-cicd#:~:text=Konsep%20dari%20CI%2FCD%20adalah,disebut%20sebagai%20%E2%80%9CIntegration%20Hell%E2%80%9D.</a:t>
            </a:r>
          </a:p>
          <a:p>
            <a:pPr algn="just" marL="457252" indent="-228626" lvl="1">
              <a:lnSpc>
                <a:spcPts val="3812"/>
              </a:lnSpc>
              <a:buFont typeface="Arial"/>
              <a:buChar char="•"/>
            </a:pPr>
            <a:r>
              <a:rPr lang="en-US" sz="2117" spc="105">
                <a:solidFill>
                  <a:srgbClr val="FAF7F2"/>
                </a:solidFill>
                <a:latin typeface="TT Prosto Sans"/>
              </a:rPr>
              <a:t>https://glints.com/id/lowongan/unit-testing-adalah/</a:t>
            </a:r>
          </a:p>
          <a:p>
            <a:pPr algn="just" marL="411529" indent="-205765" lvl="1">
              <a:lnSpc>
                <a:spcPts val="3430"/>
              </a:lnSpc>
              <a:buFont typeface="Arial"/>
              <a:buChar char="•"/>
            </a:pPr>
            <a:r>
              <a:rPr lang="en-US" sz="1906" spc="95">
                <a:solidFill>
                  <a:srgbClr val="FAF7F2"/>
                </a:solidFill>
                <a:latin typeface="TT Prosto Sans"/>
              </a:rPr>
              <a:t>https://www.google.com/search?q=whitebox+testing+dan+unit+test%2C+serta+berikan+contoh+implementasinya+dalam+python&amp;rlz=1C1ONGR_enID1074ID1074&amp;oq=whitebox+testing+dan+unit+test%2C+serta+berikan+contoh+implementasinya+dalam+python&amp;gs_lcrp=EgZjaHJvbWUyBggAEEUYOdIBBzQ4MGowajeoAgCwAgA&amp;sourceid=chrome&amp;ie=UTF-8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DAFzH7glUzo</dc:identifier>
  <dcterms:modified xsi:type="dcterms:W3CDTF">2011-08-01T06:04:30Z</dcterms:modified>
  <cp:revision>1</cp:revision>
  <dc:title>borcelle borcelle</dc:title>
</cp:coreProperties>
</file>